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59" r:id="rId8"/>
    <p:sldId id="260" r:id="rId9"/>
    <p:sldId id="261" r:id="rId10"/>
    <p:sldId id="262" r:id="rId11"/>
    <p:sldId id="263" r:id="rId12"/>
    <p:sldId id="264"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7" r:id="rId34"/>
    <p:sldId id="288" r:id="rId35"/>
    <p:sldId id="289" r:id="rId36"/>
    <p:sldId id="29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6" d="100"/>
          <a:sy n="76" d="100"/>
        </p:scale>
        <p:origin x="62"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AFE4E1-3A6F-4E29-ACBE-F354765A7C99}" type="doc">
      <dgm:prSet loTypeId="urn:microsoft.com/office/officeart/2005/8/layout/default" loCatId="list" qsTypeId="urn:microsoft.com/office/officeart/2005/8/quickstyle/simple4" qsCatId="simple" csTypeId="urn:microsoft.com/office/officeart/2005/8/colors/colorful2" csCatId="colorful"/>
      <dgm:spPr/>
      <dgm:t>
        <a:bodyPr/>
        <a:lstStyle/>
        <a:p>
          <a:endParaRPr lang="en-US"/>
        </a:p>
      </dgm:t>
    </dgm:pt>
    <dgm:pt modelId="{F9A0FDB4-4AB5-471C-9AAC-6727A77873E2}">
      <dgm:prSet/>
      <dgm:spPr/>
      <dgm:t>
        <a:bodyPr/>
        <a:lstStyle/>
        <a:p>
          <a:r>
            <a:rPr lang="en-US" b="1" i="0" baseline="0"/>
            <a:t>Define the Problem</a:t>
          </a:r>
          <a:r>
            <a:rPr lang="en-US" b="0" i="0" baseline="0"/>
            <a:t>:</a:t>
          </a:r>
          <a:endParaRPr lang="en-US"/>
        </a:p>
      </dgm:t>
    </dgm:pt>
    <dgm:pt modelId="{E2EFC5D9-579C-4CC6-8538-20D4835EDF68}" type="parTrans" cxnId="{9CD3C1DA-310B-4874-822D-66E9D010741F}">
      <dgm:prSet/>
      <dgm:spPr/>
      <dgm:t>
        <a:bodyPr/>
        <a:lstStyle/>
        <a:p>
          <a:endParaRPr lang="en-US"/>
        </a:p>
      </dgm:t>
    </dgm:pt>
    <dgm:pt modelId="{84A64FE7-CC95-4A08-99D8-C9AFDC826E9F}" type="sibTrans" cxnId="{9CD3C1DA-310B-4874-822D-66E9D010741F}">
      <dgm:prSet/>
      <dgm:spPr/>
      <dgm:t>
        <a:bodyPr/>
        <a:lstStyle/>
        <a:p>
          <a:endParaRPr lang="en-US"/>
        </a:p>
      </dgm:t>
    </dgm:pt>
    <dgm:pt modelId="{E70073CC-9924-4880-A0BA-409CAA4BA59D}">
      <dgm:prSet/>
      <dgm:spPr/>
      <dgm:t>
        <a:bodyPr/>
        <a:lstStyle/>
        <a:p>
          <a:r>
            <a:rPr lang="en-US" b="0" i="0" baseline="0"/>
            <a:t>Identify the business or research question to be addressed.</a:t>
          </a:r>
          <a:endParaRPr lang="en-US"/>
        </a:p>
      </dgm:t>
    </dgm:pt>
    <dgm:pt modelId="{E67628CC-9EA3-4836-B4EE-8BEE42C5C682}" type="parTrans" cxnId="{E7BB8EDD-20F6-4A67-A72C-3968FE9CADEB}">
      <dgm:prSet/>
      <dgm:spPr/>
      <dgm:t>
        <a:bodyPr/>
        <a:lstStyle/>
        <a:p>
          <a:endParaRPr lang="en-US"/>
        </a:p>
      </dgm:t>
    </dgm:pt>
    <dgm:pt modelId="{AE4F4B3C-355E-4FAE-9542-5DAD86A929FF}" type="sibTrans" cxnId="{E7BB8EDD-20F6-4A67-A72C-3968FE9CADEB}">
      <dgm:prSet/>
      <dgm:spPr/>
      <dgm:t>
        <a:bodyPr/>
        <a:lstStyle/>
        <a:p>
          <a:endParaRPr lang="en-US"/>
        </a:p>
      </dgm:t>
    </dgm:pt>
    <dgm:pt modelId="{89F5F901-10D2-4223-992D-1B0F917633A2}">
      <dgm:prSet/>
      <dgm:spPr/>
      <dgm:t>
        <a:bodyPr/>
        <a:lstStyle/>
        <a:p>
          <a:r>
            <a:rPr lang="en-US" b="0" i="0" baseline="0"/>
            <a:t>Clearly define the target variable (what you want to predict) and the desired outcomes.</a:t>
          </a:r>
          <a:endParaRPr lang="en-US"/>
        </a:p>
      </dgm:t>
    </dgm:pt>
    <dgm:pt modelId="{FB604F30-3AE3-43B6-9C04-9F1DCD391FC1}" type="parTrans" cxnId="{22ED0B72-B28A-4891-BA51-6F855D8E70A7}">
      <dgm:prSet/>
      <dgm:spPr/>
      <dgm:t>
        <a:bodyPr/>
        <a:lstStyle/>
        <a:p>
          <a:endParaRPr lang="en-US"/>
        </a:p>
      </dgm:t>
    </dgm:pt>
    <dgm:pt modelId="{DCFB206C-5546-477B-B6F4-F65F7BC95797}" type="sibTrans" cxnId="{22ED0B72-B28A-4891-BA51-6F855D8E70A7}">
      <dgm:prSet/>
      <dgm:spPr/>
      <dgm:t>
        <a:bodyPr/>
        <a:lstStyle/>
        <a:p>
          <a:endParaRPr lang="en-US"/>
        </a:p>
      </dgm:t>
    </dgm:pt>
    <dgm:pt modelId="{61369C5F-8C19-4112-8299-7BB2878FC568}">
      <dgm:prSet/>
      <dgm:spPr/>
      <dgm:t>
        <a:bodyPr/>
        <a:lstStyle/>
        <a:p>
          <a:r>
            <a:rPr lang="en-US" b="1" i="0" baseline="0"/>
            <a:t>Data Collection</a:t>
          </a:r>
          <a:r>
            <a:rPr lang="en-US" b="0" i="0" baseline="0"/>
            <a:t>:</a:t>
          </a:r>
          <a:endParaRPr lang="en-US"/>
        </a:p>
      </dgm:t>
    </dgm:pt>
    <dgm:pt modelId="{0D25942C-4D53-46B2-AD1A-DB648CAD7929}" type="parTrans" cxnId="{CFB901FE-7118-4D0E-9A49-ACB54DFDE30C}">
      <dgm:prSet/>
      <dgm:spPr/>
      <dgm:t>
        <a:bodyPr/>
        <a:lstStyle/>
        <a:p>
          <a:endParaRPr lang="en-US"/>
        </a:p>
      </dgm:t>
    </dgm:pt>
    <dgm:pt modelId="{3280E5B5-CC20-48FA-AAC1-6B2C509CB8B1}" type="sibTrans" cxnId="{CFB901FE-7118-4D0E-9A49-ACB54DFDE30C}">
      <dgm:prSet/>
      <dgm:spPr/>
      <dgm:t>
        <a:bodyPr/>
        <a:lstStyle/>
        <a:p>
          <a:endParaRPr lang="en-US"/>
        </a:p>
      </dgm:t>
    </dgm:pt>
    <dgm:pt modelId="{8430D6EC-C630-410A-B7AE-2858830BC392}">
      <dgm:prSet/>
      <dgm:spPr/>
      <dgm:t>
        <a:bodyPr/>
        <a:lstStyle/>
        <a:p>
          <a:r>
            <a:rPr lang="en-US" b="0" i="0" baseline="0"/>
            <a:t>Gather relevant data from various sources (databases, surveys, APIs, etc.).</a:t>
          </a:r>
          <a:endParaRPr lang="en-US"/>
        </a:p>
      </dgm:t>
    </dgm:pt>
    <dgm:pt modelId="{4F553D70-5A10-4D49-9B14-447E74CF3707}" type="parTrans" cxnId="{E44F0414-3F0B-4D14-BD47-7A3049B10BCD}">
      <dgm:prSet/>
      <dgm:spPr/>
      <dgm:t>
        <a:bodyPr/>
        <a:lstStyle/>
        <a:p>
          <a:endParaRPr lang="en-US"/>
        </a:p>
      </dgm:t>
    </dgm:pt>
    <dgm:pt modelId="{67761AF1-56ED-45CE-8A8E-48769CDB0E71}" type="sibTrans" cxnId="{E44F0414-3F0B-4D14-BD47-7A3049B10BCD}">
      <dgm:prSet/>
      <dgm:spPr/>
      <dgm:t>
        <a:bodyPr/>
        <a:lstStyle/>
        <a:p>
          <a:endParaRPr lang="en-US"/>
        </a:p>
      </dgm:t>
    </dgm:pt>
    <dgm:pt modelId="{24BECE2A-88FD-4FC8-8C9F-FB7523C71F41}">
      <dgm:prSet/>
      <dgm:spPr/>
      <dgm:t>
        <a:bodyPr/>
        <a:lstStyle/>
        <a:p>
          <a:r>
            <a:rPr lang="en-US" b="0" i="0" baseline="0"/>
            <a:t>Ensure the data collected is comprehensive and of high quality.</a:t>
          </a:r>
          <a:endParaRPr lang="en-US"/>
        </a:p>
      </dgm:t>
    </dgm:pt>
    <dgm:pt modelId="{F4411663-6BB4-45D2-91F4-A6B05DE26EA1}" type="parTrans" cxnId="{919AD842-DA5C-4F91-A1BA-3B7FD6976F4D}">
      <dgm:prSet/>
      <dgm:spPr/>
      <dgm:t>
        <a:bodyPr/>
        <a:lstStyle/>
        <a:p>
          <a:endParaRPr lang="en-US"/>
        </a:p>
      </dgm:t>
    </dgm:pt>
    <dgm:pt modelId="{DD8B2244-B299-48F1-B183-4B3109D73757}" type="sibTrans" cxnId="{919AD842-DA5C-4F91-A1BA-3B7FD6976F4D}">
      <dgm:prSet/>
      <dgm:spPr/>
      <dgm:t>
        <a:bodyPr/>
        <a:lstStyle/>
        <a:p>
          <a:endParaRPr lang="en-US"/>
        </a:p>
      </dgm:t>
    </dgm:pt>
    <dgm:pt modelId="{5919C547-F95B-4C41-A466-6388FA10DD34}">
      <dgm:prSet/>
      <dgm:spPr/>
      <dgm:t>
        <a:bodyPr/>
        <a:lstStyle/>
        <a:p>
          <a:r>
            <a:rPr lang="en-US" b="1" i="0" baseline="0"/>
            <a:t>Data Preprocessing</a:t>
          </a:r>
          <a:r>
            <a:rPr lang="en-US" b="0" i="0" baseline="0"/>
            <a:t>:</a:t>
          </a:r>
          <a:endParaRPr lang="en-US"/>
        </a:p>
      </dgm:t>
    </dgm:pt>
    <dgm:pt modelId="{90768893-6F35-4A95-89D3-A57E7DE71E9A}" type="parTrans" cxnId="{6F80F73F-2907-4248-ADE0-7F8853CC2EC2}">
      <dgm:prSet/>
      <dgm:spPr/>
      <dgm:t>
        <a:bodyPr/>
        <a:lstStyle/>
        <a:p>
          <a:endParaRPr lang="en-US"/>
        </a:p>
      </dgm:t>
    </dgm:pt>
    <dgm:pt modelId="{26B690C0-53E4-4D81-A01A-E43AEE8674CF}" type="sibTrans" cxnId="{6F80F73F-2907-4248-ADE0-7F8853CC2EC2}">
      <dgm:prSet/>
      <dgm:spPr/>
      <dgm:t>
        <a:bodyPr/>
        <a:lstStyle/>
        <a:p>
          <a:endParaRPr lang="en-US"/>
        </a:p>
      </dgm:t>
    </dgm:pt>
    <dgm:pt modelId="{23F4F153-21CB-4DBC-830F-F9160FD56829}">
      <dgm:prSet/>
      <dgm:spPr/>
      <dgm:t>
        <a:bodyPr/>
        <a:lstStyle/>
        <a:p>
          <a:r>
            <a:rPr lang="en-US" b="1" i="0" baseline="0"/>
            <a:t>Data Cleaning</a:t>
          </a:r>
          <a:r>
            <a:rPr lang="en-US" b="0" i="0" baseline="0"/>
            <a:t>: Handle missing values, remove duplicates, and correct inaccuracies.</a:t>
          </a:r>
          <a:endParaRPr lang="en-US"/>
        </a:p>
      </dgm:t>
    </dgm:pt>
    <dgm:pt modelId="{ABCC6C8D-CFCC-43B1-9293-946AD15956B3}" type="parTrans" cxnId="{8CCD4046-C3E9-4D8D-88FE-5E800F4C561C}">
      <dgm:prSet/>
      <dgm:spPr/>
      <dgm:t>
        <a:bodyPr/>
        <a:lstStyle/>
        <a:p>
          <a:endParaRPr lang="en-US"/>
        </a:p>
      </dgm:t>
    </dgm:pt>
    <dgm:pt modelId="{4DD1B1FF-D976-4C3D-A4BF-5FE7FAD415E1}" type="sibTrans" cxnId="{8CCD4046-C3E9-4D8D-88FE-5E800F4C561C}">
      <dgm:prSet/>
      <dgm:spPr/>
      <dgm:t>
        <a:bodyPr/>
        <a:lstStyle/>
        <a:p>
          <a:endParaRPr lang="en-US"/>
        </a:p>
      </dgm:t>
    </dgm:pt>
    <dgm:pt modelId="{615C668A-5E1E-4362-932B-5CBD6A514931}">
      <dgm:prSet/>
      <dgm:spPr/>
      <dgm:t>
        <a:bodyPr/>
        <a:lstStyle/>
        <a:p>
          <a:r>
            <a:rPr lang="en-US" b="1" i="0" baseline="0"/>
            <a:t>Data Transformation</a:t>
          </a:r>
          <a:r>
            <a:rPr lang="en-US" b="0" i="0" baseline="0"/>
            <a:t>: Convert data into suitable formats (e.g., normalizing, encoding categorical variables).</a:t>
          </a:r>
          <a:endParaRPr lang="en-US"/>
        </a:p>
      </dgm:t>
    </dgm:pt>
    <dgm:pt modelId="{61DE6664-CE9C-4F76-9E8B-530CA18747CA}" type="parTrans" cxnId="{D321CADE-09FF-4217-9D98-0949F0C955F7}">
      <dgm:prSet/>
      <dgm:spPr/>
      <dgm:t>
        <a:bodyPr/>
        <a:lstStyle/>
        <a:p>
          <a:endParaRPr lang="en-US"/>
        </a:p>
      </dgm:t>
    </dgm:pt>
    <dgm:pt modelId="{966824B4-6C28-4699-9616-45643F6755D6}" type="sibTrans" cxnId="{D321CADE-09FF-4217-9D98-0949F0C955F7}">
      <dgm:prSet/>
      <dgm:spPr/>
      <dgm:t>
        <a:bodyPr/>
        <a:lstStyle/>
        <a:p>
          <a:endParaRPr lang="en-US"/>
        </a:p>
      </dgm:t>
    </dgm:pt>
    <dgm:pt modelId="{2F266B60-8381-4BCA-9BF8-3A69B72D64F9}">
      <dgm:prSet/>
      <dgm:spPr/>
      <dgm:t>
        <a:bodyPr/>
        <a:lstStyle/>
        <a:p>
          <a:r>
            <a:rPr lang="en-US" b="1" i="0" baseline="0"/>
            <a:t>Feature Selection</a:t>
          </a:r>
          <a:r>
            <a:rPr lang="en-US" b="0" i="0" baseline="0"/>
            <a:t>: Identify the most relevant features that contribute to the predictive model.</a:t>
          </a:r>
          <a:endParaRPr lang="en-US"/>
        </a:p>
      </dgm:t>
    </dgm:pt>
    <dgm:pt modelId="{01565BC4-8A19-4CAA-A20D-E588983D21D8}" type="parTrans" cxnId="{249D7689-3150-406C-AA28-B954357E6167}">
      <dgm:prSet/>
      <dgm:spPr/>
      <dgm:t>
        <a:bodyPr/>
        <a:lstStyle/>
        <a:p>
          <a:endParaRPr lang="en-US"/>
        </a:p>
      </dgm:t>
    </dgm:pt>
    <dgm:pt modelId="{31CB4206-78F2-4858-AE85-AF0DABA3BCBB}" type="sibTrans" cxnId="{249D7689-3150-406C-AA28-B954357E6167}">
      <dgm:prSet/>
      <dgm:spPr/>
      <dgm:t>
        <a:bodyPr/>
        <a:lstStyle/>
        <a:p>
          <a:endParaRPr lang="en-US"/>
        </a:p>
      </dgm:t>
    </dgm:pt>
    <dgm:pt modelId="{C2800985-EE95-429A-BC0A-D82DF5B421B0}">
      <dgm:prSet/>
      <dgm:spPr/>
      <dgm:t>
        <a:bodyPr/>
        <a:lstStyle/>
        <a:p>
          <a:r>
            <a:rPr lang="en-US" b="1" i="0" baseline="0"/>
            <a:t>Exploratory Data Analysis (EDA)</a:t>
          </a:r>
          <a:r>
            <a:rPr lang="en-US" b="0" i="0" baseline="0"/>
            <a:t>:</a:t>
          </a:r>
          <a:endParaRPr lang="en-US"/>
        </a:p>
      </dgm:t>
    </dgm:pt>
    <dgm:pt modelId="{EA025D91-2E0D-462C-AC2B-BCB5D145D418}" type="parTrans" cxnId="{71B1BF7F-7747-4DE4-B87A-2A76FD451CFB}">
      <dgm:prSet/>
      <dgm:spPr/>
      <dgm:t>
        <a:bodyPr/>
        <a:lstStyle/>
        <a:p>
          <a:endParaRPr lang="en-US"/>
        </a:p>
      </dgm:t>
    </dgm:pt>
    <dgm:pt modelId="{29205A93-C960-4B54-9D94-39C1B6320CEF}" type="sibTrans" cxnId="{71B1BF7F-7747-4DE4-B87A-2A76FD451CFB}">
      <dgm:prSet/>
      <dgm:spPr/>
      <dgm:t>
        <a:bodyPr/>
        <a:lstStyle/>
        <a:p>
          <a:endParaRPr lang="en-US"/>
        </a:p>
      </dgm:t>
    </dgm:pt>
    <dgm:pt modelId="{2A4F18B0-3B5F-4BE4-9FE8-7B160ACB3B64}">
      <dgm:prSet/>
      <dgm:spPr/>
      <dgm:t>
        <a:bodyPr/>
        <a:lstStyle/>
        <a:p>
          <a:r>
            <a:rPr lang="en-US" b="0" i="0" baseline="0"/>
            <a:t>Conduct EDA to understand the data distribution and relationships between variables.</a:t>
          </a:r>
          <a:endParaRPr lang="en-US"/>
        </a:p>
      </dgm:t>
    </dgm:pt>
    <dgm:pt modelId="{B59C7408-337C-482D-9BBC-6B6EE5D918B6}" type="parTrans" cxnId="{98C3AA04-A79A-4B80-8F75-31C5EEDA8E7B}">
      <dgm:prSet/>
      <dgm:spPr/>
      <dgm:t>
        <a:bodyPr/>
        <a:lstStyle/>
        <a:p>
          <a:endParaRPr lang="en-US"/>
        </a:p>
      </dgm:t>
    </dgm:pt>
    <dgm:pt modelId="{91C21F49-FD3F-48D2-A90A-524E45CF30C7}" type="sibTrans" cxnId="{98C3AA04-A79A-4B80-8F75-31C5EEDA8E7B}">
      <dgm:prSet/>
      <dgm:spPr/>
      <dgm:t>
        <a:bodyPr/>
        <a:lstStyle/>
        <a:p>
          <a:endParaRPr lang="en-US"/>
        </a:p>
      </dgm:t>
    </dgm:pt>
    <dgm:pt modelId="{7D4DA612-A059-4A03-8989-7B4334155827}">
      <dgm:prSet/>
      <dgm:spPr/>
      <dgm:t>
        <a:bodyPr/>
        <a:lstStyle/>
        <a:p>
          <a:r>
            <a:rPr lang="en-US" b="0" i="0" baseline="0"/>
            <a:t>Visualize data using charts and graphs to identify trends and patterns.</a:t>
          </a:r>
          <a:endParaRPr lang="en-US"/>
        </a:p>
      </dgm:t>
    </dgm:pt>
    <dgm:pt modelId="{2AC3C0C7-D401-42CC-99F6-B39CA50A7A5C}" type="parTrans" cxnId="{5A6E61B0-01B7-47C4-954C-5C94CF993E2A}">
      <dgm:prSet/>
      <dgm:spPr/>
      <dgm:t>
        <a:bodyPr/>
        <a:lstStyle/>
        <a:p>
          <a:endParaRPr lang="en-US"/>
        </a:p>
      </dgm:t>
    </dgm:pt>
    <dgm:pt modelId="{2AE7DE31-20D1-441B-8976-3B7E0679D06C}" type="sibTrans" cxnId="{5A6E61B0-01B7-47C4-954C-5C94CF993E2A}">
      <dgm:prSet/>
      <dgm:spPr/>
      <dgm:t>
        <a:bodyPr/>
        <a:lstStyle/>
        <a:p>
          <a:endParaRPr lang="en-US"/>
        </a:p>
      </dgm:t>
    </dgm:pt>
    <dgm:pt modelId="{85B61044-D906-4696-9F87-7A74A10A332F}" type="pres">
      <dgm:prSet presAssocID="{37AFE4E1-3A6F-4E29-ACBE-F354765A7C99}" presName="diagram" presStyleCnt="0">
        <dgm:presLayoutVars>
          <dgm:dir/>
          <dgm:resizeHandles val="exact"/>
        </dgm:presLayoutVars>
      </dgm:prSet>
      <dgm:spPr/>
    </dgm:pt>
    <dgm:pt modelId="{681F96E9-2030-41F7-9433-2DED9C274D15}" type="pres">
      <dgm:prSet presAssocID="{F9A0FDB4-4AB5-471C-9AAC-6727A77873E2}" presName="node" presStyleLbl="node1" presStyleIdx="0" presStyleCnt="13">
        <dgm:presLayoutVars>
          <dgm:bulletEnabled val="1"/>
        </dgm:presLayoutVars>
      </dgm:prSet>
      <dgm:spPr/>
    </dgm:pt>
    <dgm:pt modelId="{C351001E-2137-456A-97B5-81F4CE68CEBD}" type="pres">
      <dgm:prSet presAssocID="{84A64FE7-CC95-4A08-99D8-C9AFDC826E9F}" presName="sibTrans" presStyleCnt="0"/>
      <dgm:spPr/>
    </dgm:pt>
    <dgm:pt modelId="{4041EBD4-0E43-45E9-B834-3F478AEAFAB4}" type="pres">
      <dgm:prSet presAssocID="{E70073CC-9924-4880-A0BA-409CAA4BA59D}" presName="node" presStyleLbl="node1" presStyleIdx="1" presStyleCnt="13">
        <dgm:presLayoutVars>
          <dgm:bulletEnabled val="1"/>
        </dgm:presLayoutVars>
      </dgm:prSet>
      <dgm:spPr/>
    </dgm:pt>
    <dgm:pt modelId="{D104C955-AD21-4A49-A787-D70D6E6D67EF}" type="pres">
      <dgm:prSet presAssocID="{AE4F4B3C-355E-4FAE-9542-5DAD86A929FF}" presName="sibTrans" presStyleCnt="0"/>
      <dgm:spPr/>
    </dgm:pt>
    <dgm:pt modelId="{ADA04925-94E6-490F-B1F9-FE9782B05E68}" type="pres">
      <dgm:prSet presAssocID="{89F5F901-10D2-4223-992D-1B0F917633A2}" presName="node" presStyleLbl="node1" presStyleIdx="2" presStyleCnt="13">
        <dgm:presLayoutVars>
          <dgm:bulletEnabled val="1"/>
        </dgm:presLayoutVars>
      </dgm:prSet>
      <dgm:spPr/>
    </dgm:pt>
    <dgm:pt modelId="{16F39D25-A6EA-4180-A41A-6A1536C69FF8}" type="pres">
      <dgm:prSet presAssocID="{DCFB206C-5546-477B-B6F4-F65F7BC95797}" presName="sibTrans" presStyleCnt="0"/>
      <dgm:spPr/>
    </dgm:pt>
    <dgm:pt modelId="{F23D855F-5224-4B6D-93BB-5003E01DF421}" type="pres">
      <dgm:prSet presAssocID="{61369C5F-8C19-4112-8299-7BB2878FC568}" presName="node" presStyleLbl="node1" presStyleIdx="3" presStyleCnt="13">
        <dgm:presLayoutVars>
          <dgm:bulletEnabled val="1"/>
        </dgm:presLayoutVars>
      </dgm:prSet>
      <dgm:spPr/>
    </dgm:pt>
    <dgm:pt modelId="{5D21C8E6-631B-4BE7-BC33-044F29AB38F8}" type="pres">
      <dgm:prSet presAssocID="{3280E5B5-CC20-48FA-AAC1-6B2C509CB8B1}" presName="sibTrans" presStyleCnt="0"/>
      <dgm:spPr/>
    </dgm:pt>
    <dgm:pt modelId="{08F9F97E-07A9-4058-886C-D2F123D42D67}" type="pres">
      <dgm:prSet presAssocID="{8430D6EC-C630-410A-B7AE-2858830BC392}" presName="node" presStyleLbl="node1" presStyleIdx="4" presStyleCnt="13">
        <dgm:presLayoutVars>
          <dgm:bulletEnabled val="1"/>
        </dgm:presLayoutVars>
      </dgm:prSet>
      <dgm:spPr/>
    </dgm:pt>
    <dgm:pt modelId="{5CBC3B68-4235-41B1-B478-6C7A996C5611}" type="pres">
      <dgm:prSet presAssocID="{67761AF1-56ED-45CE-8A8E-48769CDB0E71}" presName="sibTrans" presStyleCnt="0"/>
      <dgm:spPr/>
    </dgm:pt>
    <dgm:pt modelId="{48A190CA-71AA-4633-9E68-95EB7766D946}" type="pres">
      <dgm:prSet presAssocID="{24BECE2A-88FD-4FC8-8C9F-FB7523C71F41}" presName="node" presStyleLbl="node1" presStyleIdx="5" presStyleCnt="13">
        <dgm:presLayoutVars>
          <dgm:bulletEnabled val="1"/>
        </dgm:presLayoutVars>
      </dgm:prSet>
      <dgm:spPr/>
    </dgm:pt>
    <dgm:pt modelId="{9BC5EF3A-CABB-403D-B926-A4AA36DAFAAB}" type="pres">
      <dgm:prSet presAssocID="{DD8B2244-B299-48F1-B183-4B3109D73757}" presName="sibTrans" presStyleCnt="0"/>
      <dgm:spPr/>
    </dgm:pt>
    <dgm:pt modelId="{C6056BA7-B2D4-42C6-9E19-24BCF4717D0E}" type="pres">
      <dgm:prSet presAssocID="{5919C547-F95B-4C41-A466-6388FA10DD34}" presName="node" presStyleLbl="node1" presStyleIdx="6" presStyleCnt="13">
        <dgm:presLayoutVars>
          <dgm:bulletEnabled val="1"/>
        </dgm:presLayoutVars>
      </dgm:prSet>
      <dgm:spPr/>
    </dgm:pt>
    <dgm:pt modelId="{95194CF7-D5F0-41CE-AD47-50C984E23BFA}" type="pres">
      <dgm:prSet presAssocID="{26B690C0-53E4-4D81-A01A-E43AEE8674CF}" presName="sibTrans" presStyleCnt="0"/>
      <dgm:spPr/>
    </dgm:pt>
    <dgm:pt modelId="{A4F0F3D3-9055-4BA3-AB4A-252491743F9F}" type="pres">
      <dgm:prSet presAssocID="{23F4F153-21CB-4DBC-830F-F9160FD56829}" presName="node" presStyleLbl="node1" presStyleIdx="7" presStyleCnt="13">
        <dgm:presLayoutVars>
          <dgm:bulletEnabled val="1"/>
        </dgm:presLayoutVars>
      </dgm:prSet>
      <dgm:spPr/>
    </dgm:pt>
    <dgm:pt modelId="{A70C4996-A233-4BE0-A22E-433546900BF1}" type="pres">
      <dgm:prSet presAssocID="{4DD1B1FF-D976-4C3D-A4BF-5FE7FAD415E1}" presName="sibTrans" presStyleCnt="0"/>
      <dgm:spPr/>
    </dgm:pt>
    <dgm:pt modelId="{2EB051F8-8272-4EFE-A7CD-46175432EF4F}" type="pres">
      <dgm:prSet presAssocID="{615C668A-5E1E-4362-932B-5CBD6A514931}" presName="node" presStyleLbl="node1" presStyleIdx="8" presStyleCnt="13">
        <dgm:presLayoutVars>
          <dgm:bulletEnabled val="1"/>
        </dgm:presLayoutVars>
      </dgm:prSet>
      <dgm:spPr/>
    </dgm:pt>
    <dgm:pt modelId="{A56662ED-9B29-4911-9A68-D229F0129CDB}" type="pres">
      <dgm:prSet presAssocID="{966824B4-6C28-4699-9616-45643F6755D6}" presName="sibTrans" presStyleCnt="0"/>
      <dgm:spPr/>
    </dgm:pt>
    <dgm:pt modelId="{08B8D898-B351-43E2-8E7A-32FCED48D483}" type="pres">
      <dgm:prSet presAssocID="{2F266B60-8381-4BCA-9BF8-3A69B72D64F9}" presName="node" presStyleLbl="node1" presStyleIdx="9" presStyleCnt="13">
        <dgm:presLayoutVars>
          <dgm:bulletEnabled val="1"/>
        </dgm:presLayoutVars>
      </dgm:prSet>
      <dgm:spPr/>
    </dgm:pt>
    <dgm:pt modelId="{95F44E60-6333-4B84-957D-4029D5B983D3}" type="pres">
      <dgm:prSet presAssocID="{31CB4206-78F2-4858-AE85-AF0DABA3BCBB}" presName="sibTrans" presStyleCnt="0"/>
      <dgm:spPr/>
    </dgm:pt>
    <dgm:pt modelId="{AECAD192-5A16-4689-9EC9-A52533B73F57}" type="pres">
      <dgm:prSet presAssocID="{C2800985-EE95-429A-BC0A-D82DF5B421B0}" presName="node" presStyleLbl="node1" presStyleIdx="10" presStyleCnt="13">
        <dgm:presLayoutVars>
          <dgm:bulletEnabled val="1"/>
        </dgm:presLayoutVars>
      </dgm:prSet>
      <dgm:spPr/>
    </dgm:pt>
    <dgm:pt modelId="{30B9FF17-F90A-4EAF-B382-7A0CDAB9BED0}" type="pres">
      <dgm:prSet presAssocID="{29205A93-C960-4B54-9D94-39C1B6320CEF}" presName="sibTrans" presStyleCnt="0"/>
      <dgm:spPr/>
    </dgm:pt>
    <dgm:pt modelId="{5A1A22F4-5711-466C-BF22-8A791ACAC64D}" type="pres">
      <dgm:prSet presAssocID="{2A4F18B0-3B5F-4BE4-9FE8-7B160ACB3B64}" presName="node" presStyleLbl="node1" presStyleIdx="11" presStyleCnt="13">
        <dgm:presLayoutVars>
          <dgm:bulletEnabled val="1"/>
        </dgm:presLayoutVars>
      </dgm:prSet>
      <dgm:spPr/>
    </dgm:pt>
    <dgm:pt modelId="{18FBE4BE-83DB-4C85-9B9F-A76A2F17F2EB}" type="pres">
      <dgm:prSet presAssocID="{91C21F49-FD3F-48D2-A90A-524E45CF30C7}" presName="sibTrans" presStyleCnt="0"/>
      <dgm:spPr/>
    </dgm:pt>
    <dgm:pt modelId="{6246AE36-6462-4C7B-AE6A-7251DBAA8216}" type="pres">
      <dgm:prSet presAssocID="{7D4DA612-A059-4A03-8989-7B4334155827}" presName="node" presStyleLbl="node1" presStyleIdx="12" presStyleCnt="13">
        <dgm:presLayoutVars>
          <dgm:bulletEnabled val="1"/>
        </dgm:presLayoutVars>
      </dgm:prSet>
      <dgm:spPr/>
    </dgm:pt>
  </dgm:ptLst>
  <dgm:cxnLst>
    <dgm:cxn modelId="{63E52900-974F-405E-A889-F4CFBB02D41B}" type="presOf" srcId="{8430D6EC-C630-410A-B7AE-2858830BC392}" destId="{08F9F97E-07A9-4058-886C-D2F123D42D67}" srcOrd="0" destOrd="0" presId="urn:microsoft.com/office/officeart/2005/8/layout/default"/>
    <dgm:cxn modelId="{98C3AA04-A79A-4B80-8F75-31C5EEDA8E7B}" srcId="{37AFE4E1-3A6F-4E29-ACBE-F354765A7C99}" destId="{2A4F18B0-3B5F-4BE4-9FE8-7B160ACB3B64}" srcOrd="11" destOrd="0" parTransId="{B59C7408-337C-482D-9BBC-6B6EE5D918B6}" sibTransId="{91C21F49-FD3F-48D2-A90A-524E45CF30C7}"/>
    <dgm:cxn modelId="{E44F0414-3F0B-4D14-BD47-7A3049B10BCD}" srcId="{37AFE4E1-3A6F-4E29-ACBE-F354765A7C99}" destId="{8430D6EC-C630-410A-B7AE-2858830BC392}" srcOrd="4" destOrd="0" parTransId="{4F553D70-5A10-4D49-9B14-447E74CF3707}" sibTransId="{67761AF1-56ED-45CE-8A8E-48769CDB0E71}"/>
    <dgm:cxn modelId="{CA42C125-2D34-4CD5-9F18-D352F60E550F}" type="presOf" srcId="{C2800985-EE95-429A-BC0A-D82DF5B421B0}" destId="{AECAD192-5A16-4689-9EC9-A52533B73F57}" srcOrd="0" destOrd="0" presId="urn:microsoft.com/office/officeart/2005/8/layout/default"/>
    <dgm:cxn modelId="{822AEC27-0200-455A-8DDF-0B52ED275BA2}" type="presOf" srcId="{37AFE4E1-3A6F-4E29-ACBE-F354765A7C99}" destId="{85B61044-D906-4696-9F87-7A74A10A332F}" srcOrd="0" destOrd="0" presId="urn:microsoft.com/office/officeart/2005/8/layout/default"/>
    <dgm:cxn modelId="{7FD5FB27-31EA-48C0-8F74-F95F84CB7B1F}" type="presOf" srcId="{24BECE2A-88FD-4FC8-8C9F-FB7523C71F41}" destId="{48A190CA-71AA-4633-9E68-95EB7766D946}" srcOrd="0" destOrd="0" presId="urn:microsoft.com/office/officeart/2005/8/layout/default"/>
    <dgm:cxn modelId="{8C1E602B-53AD-4003-911D-5E07A9C49109}" type="presOf" srcId="{89F5F901-10D2-4223-992D-1B0F917633A2}" destId="{ADA04925-94E6-490F-B1F9-FE9782B05E68}" srcOrd="0" destOrd="0" presId="urn:microsoft.com/office/officeart/2005/8/layout/default"/>
    <dgm:cxn modelId="{4F657532-D973-4360-9A1D-16C47F6805FE}" type="presOf" srcId="{E70073CC-9924-4880-A0BA-409CAA4BA59D}" destId="{4041EBD4-0E43-45E9-B834-3F478AEAFAB4}" srcOrd="0" destOrd="0" presId="urn:microsoft.com/office/officeart/2005/8/layout/default"/>
    <dgm:cxn modelId="{6F80F73F-2907-4248-ADE0-7F8853CC2EC2}" srcId="{37AFE4E1-3A6F-4E29-ACBE-F354765A7C99}" destId="{5919C547-F95B-4C41-A466-6388FA10DD34}" srcOrd="6" destOrd="0" parTransId="{90768893-6F35-4A95-89D3-A57E7DE71E9A}" sibTransId="{26B690C0-53E4-4D81-A01A-E43AEE8674CF}"/>
    <dgm:cxn modelId="{919AD842-DA5C-4F91-A1BA-3B7FD6976F4D}" srcId="{37AFE4E1-3A6F-4E29-ACBE-F354765A7C99}" destId="{24BECE2A-88FD-4FC8-8C9F-FB7523C71F41}" srcOrd="5" destOrd="0" parTransId="{F4411663-6BB4-45D2-91F4-A6B05DE26EA1}" sibTransId="{DD8B2244-B299-48F1-B183-4B3109D73757}"/>
    <dgm:cxn modelId="{8CCD4046-C3E9-4D8D-88FE-5E800F4C561C}" srcId="{37AFE4E1-3A6F-4E29-ACBE-F354765A7C99}" destId="{23F4F153-21CB-4DBC-830F-F9160FD56829}" srcOrd="7" destOrd="0" parTransId="{ABCC6C8D-CFCC-43B1-9293-946AD15956B3}" sibTransId="{4DD1B1FF-D976-4C3D-A4BF-5FE7FAD415E1}"/>
    <dgm:cxn modelId="{70D47668-DBE5-4166-800D-75EF05B7A488}" type="presOf" srcId="{61369C5F-8C19-4112-8299-7BB2878FC568}" destId="{F23D855F-5224-4B6D-93BB-5003E01DF421}" srcOrd="0" destOrd="0" presId="urn:microsoft.com/office/officeart/2005/8/layout/default"/>
    <dgm:cxn modelId="{73073249-E599-4C01-8C6A-CED0B817FB3F}" type="presOf" srcId="{615C668A-5E1E-4362-932B-5CBD6A514931}" destId="{2EB051F8-8272-4EFE-A7CD-46175432EF4F}" srcOrd="0" destOrd="0" presId="urn:microsoft.com/office/officeart/2005/8/layout/default"/>
    <dgm:cxn modelId="{22ED0B72-B28A-4891-BA51-6F855D8E70A7}" srcId="{37AFE4E1-3A6F-4E29-ACBE-F354765A7C99}" destId="{89F5F901-10D2-4223-992D-1B0F917633A2}" srcOrd="2" destOrd="0" parTransId="{FB604F30-3AE3-43B6-9C04-9F1DCD391FC1}" sibTransId="{DCFB206C-5546-477B-B6F4-F65F7BC95797}"/>
    <dgm:cxn modelId="{EA750955-D703-47F3-9685-DB7E70DE9F39}" type="presOf" srcId="{F9A0FDB4-4AB5-471C-9AAC-6727A77873E2}" destId="{681F96E9-2030-41F7-9433-2DED9C274D15}" srcOrd="0" destOrd="0" presId="urn:microsoft.com/office/officeart/2005/8/layout/default"/>
    <dgm:cxn modelId="{71B1BF7F-7747-4DE4-B87A-2A76FD451CFB}" srcId="{37AFE4E1-3A6F-4E29-ACBE-F354765A7C99}" destId="{C2800985-EE95-429A-BC0A-D82DF5B421B0}" srcOrd="10" destOrd="0" parTransId="{EA025D91-2E0D-462C-AC2B-BCB5D145D418}" sibTransId="{29205A93-C960-4B54-9D94-39C1B6320CEF}"/>
    <dgm:cxn modelId="{4F6AC282-E105-45B0-94C0-EB9CE7DA0D59}" type="presOf" srcId="{23F4F153-21CB-4DBC-830F-F9160FD56829}" destId="{A4F0F3D3-9055-4BA3-AB4A-252491743F9F}" srcOrd="0" destOrd="0" presId="urn:microsoft.com/office/officeart/2005/8/layout/default"/>
    <dgm:cxn modelId="{249D7689-3150-406C-AA28-B954357E6167}" srcId="{37AFE4E1-3A6F-4E29-ACBE-F354765A7C99}" destId="{2F266B60-8381-4BCA-9BF8-3A69B72D64F9}" srcOrd="9" destOrd="0" parTransId="{01565BC4-8A19-4CAA-A20D-E588983D21D8}" sibTransId="{31CB4206-78F2-4858-AE85-AF0DABA3BCBB}"/>
    <dgm:cxn modelId="{69346EA4-9F6D-4C84-9659-F978CEC6D943}" type="presOf" srcId="{5919C547-F95B-4C41-A466-6388FA10DD34}" destId="{C6056BA7-B2D4-42C6-9E19-24BCF4717D0E}" srcOrd="0" destOrd="0" presId="urn:microsoft.com/office/officeart/2005/8/layout/default"/>
    <dgm:cxn modelId="{5A6E61B0-01B7-47C4-954C-5C94CF993E2A}" srcId="{37AFE4E1-3A6F-4E29-ACBE-F354765A7C99}" destId="{7D4DA612-A059-4A03-8989-7B4334155827}" srcOrd="12" destOrd="0" parTransId="{2AC3C0C7-D401-42CC-99F6-B39CA50A7A5C}" sibTransId="{2AE7DE31-20D1-441B-8976-3B7E0679D06C}"/>
    <dgm:cxn modelId="{D99438B9-3423-403D-8E8B-BEE0C421C3F9}" type="presOf" srcId="{7D4DA612-A059-4A03-8989-7B4334155827}" destId="{6246AE36-6462-4C7B-AE6A-7251DBAA8216}" srcOrd="0" destOrd="0" presId="urn:microsoft.com/office/officeart/2005/8/layout/default"/>
    <dgm:cxn modelId="{9CD3C1DA-310B-4874-822D-66E9D010741F}" srcId="{37AFE4E1-3A6F-4E29-ACBE-F354765A7C99}" destId="{F9A0FDB4-4AB5-471C-9AAC-6727A77873E2}" srcOrd="0" destOrd="0" parTransId="{E2EFC5D9-579C-4CC6-8538-20D4835EDF68}" sibTransId="{84A64FE7-CC95-4A08-99D8-C9AFDC826E9F}"/>
    <dgm:cxn modelId="{E7BB8EDD-20F6-4A67-A72C-3968FE9CADEB}" srcId="{37AFE4E1-3A6F-4E29-ACBE-F354765A7C99}" destId="{E70073CC-9924-4880-A0BA-409CAA4BA59D}" srcOrd="1" destOrd="0" parTransId="{E67628CC-9EA3-4836-B4EE-8BEE42C5C682}" sibTransId="{AE4F4B3C-355E-4FAE-9542-5DAD86A929FF}"/>
    <dgm:cxn modelId="{D321CADE-09FF-4217-9D98-0949F0C955F7}" srcId="{37AFE4E1-3A6F-4E29-ACBE-F354765A7C99}" destId="{615C668A-5E1E-4362-932B-5CBD6A514931}" srcOrd="8" destOrd="0" parTransId="{61DE6664-CE9C-4F76-9E8B-530CA18747CA}" sibTransId="{966824B4-6C28-4699-9616-45643F6755D6}"/>
    <dgm:cxn modelId="{1DFB0FF3-7BCD-419A-8941-AFCF807A5BF7}" type="presOf" srcId="{2A4F18B0-3B5F-4BE4-9FE8-7B160ACB3B64}" destId="{5A1A22F4-5711-466C-BF22-8A791ACAC64D}" srcOrd="0" destOrd="0" presId="urn:microsoft.com/office/officeart/2005/8/layout/default"/>
    <dgm:cxn modelId="{731056FB-14DF-40EE-91F0-09CBE7EE8F1D}" type="presOf" srcId="{2F266B60-8381-4BCA-9BF8-3A69B72D64F9}" destId="{08B8D898-B351-43E2-8E7A-32FCED48D483}" srcOrd="0" destOrd="0" presId="urn:microsoft.com/office/officeart/2005/8/layout/default"/>
    <dgm:cxn modelId="{CFB901FE-7118-4D0E-9A49-ACB54DFDE30C}" srcId="{37AFE4E1-3A6F-4E29-ACBE-F354765A7C99}" destId="{61369C5F-8C19-4112-8299-7BB2878FC568}" srcOrd="3" destOrd="0" parTransId="{0D25942C-4D53-46B2-AD1A-DB648CAD7929}" sibTransId="{3280E5B5-CC20-48FA-AAC1-6B2C509CB8B1}"/>
    <dgm:cxn modelId="{32C764F9-FD05-4742-824C-1430E81B60B3}" type="presParOf" srcId="{85B61044-D906-4696-9F87-7A74A10A332F}" destId="{681F96E9-2030-41F7-9433-2DED9C274D15}" srcOrd="0" destOrd="0" presId="urn:microsoft.com/office/officeart/2005/8/layout/default"/>
    <dgm:cxn modelId="{2C1B2B24-E182-4FAA-8B9E-BC5DA908EA59}" type="presParOf" srcId="{85B61044-D906-4696-9F87-7A74A10A332F}" destId="{C351001E-2137-456A-97B5-81F4CE68CEBD}" srcOrd="1" destOrd="0" presId="urn:microsoft.com/office/officeart/2005/8/layout/default"/>
    <dgm:cxn modelId="{EF0EDE93-C1AB-477D-BE5D-F6EA22F10303}" type="presParOf" srcId="{85B61044-D906-4696-9F87-7A74A10A332F}" destId="{4041EBD4-0E43-45E9-B834-3F478AEAFAB4}" srcOrd="2" destOrd="0" presId="urn:microsoft.com/office/officeart/2005/8/layout/default"/>
    <dgm:cxn modelId="{4CE41A8F-C417-4B8B-BEDB-3569A4C84011}" type="presParOf" srcId="{85B61044-D906-4696-9F87-7A74A10A332F}" destId="{D104C955-AD21-4A49-A787-D70D6E6D67EF}" srcOrd="3" destOrd="0" presId="urn:microsoft.com/office/officeart/2005/8/layout/default"/>
    <dgm:cxn modelId="{10949E34-2A07-4760-9C07-E22EAC3D4438}" type="presParOf" srcId="{85B61044-D906-4696-9F87-7A74A10A332F}" destId="{ADA04925-94E6-490F-B1F9-FE9782B05E68}" srcOrd="4" destOrd="0" presId="urn:microsoft.com/office/officeart/2005/8/layout/default"/>
    <dgm:cxn modelId="{6EBDEB28-99AD-432D-9696-758AAC66C860}" type="presParOf" srcId="{85B61044-D906-4696-9F87-7A74A10A332F}" destId="{16F39D25-A6EA-4180-A41A-6A1536C69FF8}" srcOrd="5" destOrd="0" presId="urn:microsoft.com/office/officeart/2005/8/layout/default"/>
    <dgm:cxn modelId="{0F60CB06-7A8A-4BDB-BB07-069FEE13CDAE}" type="presParOf" srcId="{85B61044-D906-4696-9F87-7A74A10A332F}" destId="{F23D855F-5224-4B6D-93BB-5003E01DF421}" srcOrd="6" destOrd="0" presId="urn:microsoft.com/office/officeart/2005/8/layout/default"/>
    <dgm:cxn modelId="{FFC0A48D-F94E-43E4-88B5-B10DF1FFC2EF}" type="presParOf" srcId="{85B61044-D906-4696-9F87-7A74A10A332F}" destId="{5D21C8E6-631B-4BE7-BC33-044F29AB38F8}" srcOrd="7" destOrd="0" presId="urn:microsoft.com/office/officeart/2005/8/layout/default"/>
    <dgm:cxn modelId="{74591B87-2D17-4CAC-8519-FBBAF0DA6990}" type="presParOf" srcId="{85B61044-D906-4696-9F87-7A74A10A332F}" destId="{08F9F97E-07A9-4058-886C-D2F123D42D67}" srcOrd="8" destOrd="0" presId="urn:microsoft.com/office/officeart/2005/8/layout/default"/>
    <dgm:cxn modelId="{AC79EC02-3584-4AA1-A6BF-4EBD09CBE78D}" type="presParOf" srcId="{85B61044-D906-4696-9F87-7A74A10A332F}" destId="{5CBC3B68-4235-41B1-B478-6C7A996C5611}" srcOrd="9" destOrd="0" presId="urn:microsoft.com/office/officeart/2005/8/layout/default"/>
    <dgm:cxn modelId="{42BB2CA2-0CD3-4D0C-ACD5-0ED9D8DE9128}" type="presParOf" srcId="{85B61044-D906-4696-9F87-7A74A10A332F}" destId="{48A190CA-71AA-4633-9E68-95EB7766D946}" srcOrd="10" destOrd="0" presId="urn:microsoft.com/office/officeart/2005/8/layout/default"/>
    <dgm:cxn modelId="{4721539F-A837-463C-811F-6079F02D5807}" type="presParOf" srcId="{85B61044-D906-4696-9F87-7A74A10A332F}" destId="{9BC5EF3A-CABB-403D-B926-A4AA36DAFAAB}" srcOrd="11" destOrd="0" presId="urn:microsoft.com/office/officeart/2005/8/layout/default"/>
    <dgm:cxn modelId="{75383BA5-24B8-4E20-A435-8854D7747BA6}" type="presParOf" srcId="{85B61044-D906-4696-9F87-7A74A10A332F}" destId="{C6056BA7-B2D4-42C6-9E19-24BCF4717D0E}" srcOrd="12" destOrd="0" presId="urn:microsoft.com/office/officeart/2005/8/layout/default"/>
    <dgm:cxn modelId="{E22E8C35-C5AC-45E3-A780-5647D98E2039}" type="presParOf" srcId="{85B61044-D906-4696-9F87-7A74A10A332F}" destId="{95194CF7-D5F0-41CE-AD47-50C984E23BFA}" srcOrd="13" destOrd="0" presId="urn:microsoft.com/office/officeart/2005/8/layout/default"/>
    <dgm:cxn modelId="{8C58A963-9084-42CC-AF2F-3290269399F4}" type="presParOf" srcId="{85B61044-D906-4696-9F87-7A74A10A332F}" destId="{A4F0F3D3-9055-4BA3-AB4A-252491743F9F}" srcOrd="14" destOrd="0" presId="urn:microsoft.com/office/officeart/2005/8/layout/default"/>
    <dgm:cxn modelId="{2865356E-2967-4631-8818-72452E0516FA}" type="presParOf" srcId="{85B61044-D906-4696-9F87-7A74A10A332F}" destId="{A70C4996-A233-4BE0-A22E-433546900BF1}" srcOrd="15" destOrd="0" presId="urn:microsoft.com/office/officeart/2005/8/layout/default"/>
    <dgm:cxn modelId="{7CAD1BD9-E618-4EB6-8EFC-AF096A595587}" type="presParOf" srcId="{85B61044-D906-4696-9F87-7A74A10A332F}" destId="{2EB051F8-8272-4EFE-A7CD-46175432EF4F}" srcOrd="16" destOrd="0" presId="urn:microsoft.com/office/officeart/2005/8/layout/default"/>
    <dgm:cxn modelId="{D2FD2BC9-CB2B-44DD-8DF1-CE51CBBA065C}" type="presParOf" srcId="{85B61044-D906-4696-9F87-7A74A10A332F}" destId="{A56662ED-9B29-4911-9A68-D229F0129CDB}" srcOrd="17" destOrd="0" presId="urn:microsoft.com/office/officeart/2005/8/layout/default"/>
    <dgm:cxn modelId="{13FB3C44-6102-4EF5-A60E-405299E7B9A1}" type="presParOf" srcId="{85B61044-D906-4696-9F87-7A74A10A332F}" destId="{08B8D898-B351-43E2-8E7A-32FCED48D483}" srcOrd="18" destOrd="0" presId="urn:microsoft.com/office/officeart/2005/8/layout/default"/>
    <dgm:cxn modelId="{22F61757-8643-4918-8147-F464A35E1324}" type="presParOf" srcId="{85B61044-D906-4696-9F87-7A74A10A332F}" destId="{95F44E60-6333-4B84-957D-4029D5B983D3}" srcOrd="19" destOrd="0" presId="urn:microsoft.com/office/officeart/2005/8/layout/default"/>
    <dgm:cxn modelId="{234F9E77-F0A9-4587-A039-3ECD10EAB565}" type="presParOf" srcId="{85B61044-D906-4696-9F87-7A74A10A332F}" destId="{AECAD192-5A16-4689-9EC9-A52533B73F57}" srcOrd="20" destOrd="0" presId="urn:microsoft.com/office/officeart/2005/8/layout/default"/>
    <dgm:cxn modelId="{628577B3-DE5C-4687-85B9-A2F7D6D34FAA}" type="presParOf" srcId="{85B61044-D906-4696-9F87-7A74A10A332F}" destId="{30B9FF17-F90A-4EAF-B382-7A0CDAB9BED0}" srcOrd="21" destOrd="0" presId="urn:microsoft.com/office/officeart/2005/8/layout/default"/>
    <dgm:cxn modelId="{96EA566D-9A71-445B-B18B-A0BF854CABF0}" type="presParOf" srcId="{85B61044-D906-4696-9F87-7A74A10A332F}" destId="{5A1A22F4-5711-466C-BF22-8A791ACAC64D}" srcOrd="22" destOrd="0" presId="urn:microsoft.com/office/officeart/2005/8/layout/default"/>
    <dgm:cxn modelId="{5212A65D-85CE-4442-A386-810D1E6EF7F2}" type="presParOf" srcId="{85B61044-D906-4696-9F87-7A74A10A332F}" destId="{18FBE4BE-83DB-4C85-9B9F-A76A2F17F2EB}" srcOrd="23" destOrd="0" presId="urn:microsoft.com/office/officeart/2005/8/layout/default"/>
    <dgm:cxn modelId="{1B0050B7-466D-4DB1-80F8-0D2810170914}" type="presParOf" srcId="{85B61044-D906-4696-9F87-7A74A10A332F}" destId="{6246AE36-6462-4C7B-AE6A-7251DBAA8216}" srcOrd="2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712D0F-9D62-4844-A33B-B06B9E88AAFD}"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2A5D25C9-71FF-4594-B67D-F82EA95A328D}">
      <dgm:prSet/>
      <dgm:spPr/>
      <dgm:t>
        <a:bodyPr/>
        <a:lstStyle/>
        <a:p>
          <a:r>
            <a:rPr lang="en-US" b="1" i="0" baseline="0"/>
            <a:t>Model Selection</a:t>
          </a:r>
          <a:r>
            <a:rPr lang="en-US" b="0" i="0" baseline="0"/>
            <a:t>:</a:t>
          </a:r>
          <a:endParaRPr lang="en-US"/>
        </a:p>
      </dgm:t>
    </dgm:pt>
    <dgm:pt modelId="{8C1224CF-4B5E-4FC7-AD47-CF70CC27685A}" type="parTrans" cxnId="{29149A4E-1D09-4641-BC97-5A2A858B3DB8}">
      <dgm:prSet/>
      <dgm:spPr/>
      <dgm:t>
        <a:bodyPr/>
        <a:lstStyle/>
        <a:p>
          <a:endParaRPr lang="en-US"/>
        </a:p>
      </dgm:t>
    </dgm:pt>
    <dgm:pt modelId="{C8A85ABF-18FD-4FCF-9341-9DCF6A70B11F}" type="sibTrans" cxnId="{29149A4E-1D09-4641-BC97-5A2A858B3DB8}">
      <dgm:prSet/>
      <dgm:spPr/>
      <dgm:t>
        <a:bodyPr/>
        <a:lstStyle/>
        <a:p>
          <a:endParaRPr lang="en-US"/>
        </a:p>
      </dgm:t>
    </dgm:pt>
    <dgm:pt modelId="{EF3C80EA-6484-42D7-8085-05939CE9D9BE}">
      <dgm:prSet/>
      <dgm:spPr/>
      <dgm:t>
        <a:bodyPr/>
        <a:lstStyle/>
        <a:p>
          <a:r>
            <a:rPr lang="en-US" b="0" i="0" baseline="0"/>
            <a:t>Choose appropriate predictive modeling techniques based on the nature of the problem (regression, </a:t>
          </a:r>
          <a:endParaRPr lang="en-US"/>
        </a:p>
      </dgm:t>
    </dgm:pt>
    <dgm:pt modelId="{281F5A98-BE67-4F25-9EEF-1CADD8F66C1A}" type="parTrans" cxnId="{E945552B-D4D7-41CC-B73F-FC6137F10FF7}">
      <dgm:prSet/>
      <dgm:spPr/>
      <dgm:t>
        <a:bodyPr/>
        <a:lstStyle/>
        <a:p>
          <a:endParaRPr lang="en-US"/>
        </a:p>
      </dgm:t>
    </dgm:pt>
    <dgm:pt modelId="{5A9C6262-DD36-4E4C-9EA9-D73CEEC6F326}" type="sibTrans" cxnId="{E945552B-D4D7-41CC-B73F-FC6137F10FF7}">
      <dgm:prSet/>
      <dgm:spPr/>
      <dgm:t>
        <a:bodyPr/>
        <a:lstStyle/>
        <a:p>
          <a:endParaRPr lang="en-US"/>
        </a:p>
      </dgm:t>
    </dgm:pt>
    <dgm:pt modelId="{8BCF5269-95F6-410D-8DCB-7D29490303C4}">
      <dgm:prSet/>
      <dgm:spPr/>
      <dgm:t>
        <a:bodyPr/>
        <a:lstStyle/>
        <a:p>
          <a:r>
            <a:rPr lang="en-US" b="0" i="0" baseline="0"/>
            <a:t>classification, time series forecasting, etc.).</a:t>
          </a:r>
          <a:endParaRPr lang="en-US"/>
        </a:p>
      </dgm:t>
    </dgm:pt>
    <dgm:pt modelId="{B8C2FCD5-D9DD-472F-8855-CC817834E90A}" type="parTrans" cxnId="{E9E4FD8A-0EB3-41E6-A32F-AC08F2A4AE7B}">
      <dgm:prSet/>
      <dgm:spPr/>
      <dgm:t>
        <a:bodyPr/>
        <a:lstStyle/>
        <a:p>
          <a:endParaRPr lang="en-US"/>
        </a:p>
      </dgm:t>
    </dgm:pt>
    <dgm:pt modelId="{15107FD8-E342-43FB-9CB2-E964950F1DF2}" type="sibTrans" cxnId="{E9E4FD8A-0EB3-41E6-A32F-AC08F2A4AE7B}">
      <dgm:prSet/>
      <dgm:spPr/>
      <dgm:t>
        <a:bodyPr/>
        <a:lstStyle/>
        <a:p>
          <a:endParaRPr lang="en-US"/>
        </a:p>
      </dgm:t>
    </dgm:pt>
    <dgm:pt modelId="{D6C97424-936E-44BE-BD01-E64E38734509}">
      <dgm:prSet/>
      <dgm:spPr/>
      <dgm:t>
        <a:bodyPr/>
        <a:lstStyle/>
        <a:p>
          <a:r>
            <a:rPr lang="en-US" b="0" i="0" baseline="0"/>
            <a:t>Consider various algorithms (e.g., linear regression, decision trees, random forests, neural networks) </a:t>
          </a:r>
          <a:endParaRPr lang="en-US"/>
        </a:p>
      </dgm:t>
    </dgm:pt>
    <dgm:pt modelId="{5C13AECF-E045-44A6-8B1C-C9C2B2C1142E}" type="parTrans" cxnId="{0F446D2C-81D2-4726-8A3D-D19CFAA2EBC7}">
      <dgm:prSet/>
      <dgm:spPr/>
      <dgm:t>
        <a:bodyPr/>
        <a:lstStyle/>
        <a:p>
          <a:endParaRPr lang="en-US"/>
        </a:p>
      </dgm:t>
    </dgm:pt>
    <dgm:pt modelId="{96A5D479-DC2C-468A-A9BA-CE51BF826CC2}" type="sibTrans" cxnId="{0F446D2C-81D2-4726-8A3D-D19CFAA2EBC7}">
      <dgm:prSet/>
      <dgm:spPr/>
      <dgm:t>
        <a:bodyPr/>
        <a:lstStyle/>
        <a:p>
          <a:endParaRPr lang="en-US"/>
        </a:p>
      </dgm:t>
    </dgm:pt>
    <dgm:pt modelId="{6F483930-2F1D-4711-9A0E-EC2C268A83BF}">
      <dgm:prSet/>
      <dgm:spPr/>
      <dgm:t>
        <a:bodyPr/>
        <a:lstStyle/>
        <a:p>
          <a:r>
            <a:rPr lang="en-US" b="0" i="0" baseline="0"/>
            <a:t>for implementation.</a:t>
          </a:r>
          <a:endParaRPr lang="en-US"/>
        </a:p>
      </dgm:t>
    </dgm:pt>
    <dgm:pt modelId="{D06AD484-95BE-42B8-A31E-A83545970546}" type="parTrans" cxnId="{B8E7A998-1FAA-4785-B77F-E174C03A113A}">
      <dgm:prSet/>
      <dgm:spPr/>
      <dgm:t>
        <a:bodyPr/>
        <a:lstStyle/>
        <a:p>
          <a:endParaRPr lang="en-US"/>
        </a:p>
      </dgm:t>
    </dgm:pt>
    <dgm:pt modelId="{9C5B8570-F63A-4D72-8C02-1D7E117F0A39}" type="sibTrans" cxnId="{B8E7A998-1FAA-4785-B77F-E174C03A113A}">
      <dgm:prSet/>
      <dgm:spPr/>
      <dgm:t>
        <a:bodyPr/>
        <a:lstStyle/>
        <a:p>
          <a:endParaRPr lang="en-US"/>
        </a:p>
      </dgm:t>
    </dgm:pt>
    <dgm:pt modelId="{A89249D9-F2E5-429D-B10C-2ABE8D5F71C5}">
      <dgm:prSet/>
      <dgm:spPr/>
      <dgm:t>
        <a:bodyPr/>
        <a:lstStyle/>
        <a:p>
          <a:r>
            <a:rPr lang="en-US" b="1" i="0" baseline="0"/>
            <a:t>Model Training</a:t>
          </a:r>
          <a:r>
            <a:rPr lang="en-US" b="0" i="0" baseline="0"/>
            <a:t>:</a:t>
          </a:r>
          <a:endParaRPr lang="en-US"/>
        </a:p>
      </dgm:t>
    </dgm:pt>
    <dgm:pt modelId="{C2E0CD61-FDDB-43DB-8ED8-BE8A96CDDA60}" type="parTrans" cxnId="{9E421D4C-46E3-48F4-A774-C5B2412311AA}">
      <dgm:prSet/>
      <dgm:spPr/>
      <dgm:t>
        <a:bodyPr/>
        <a:lstStyle/>
        <a:p>
          <a:endParaRPr lang="en-US"/>
        </a:p>
      </dgm:t>
    </dgm:pt>
    <dgm:pt modelId="{1BF6EDDD-2419-4A9D-826D-607B9CE03A19}" type="sibTrans" cxnId="{9E421D4C-46E3-48F4-A774-C5B2412311AA}">
      <dgm:prSet/>
      <dgm:spPr/>
      <dgm:t>
        <a:bodyPr/>
        <a:lstStyle/>
        <a:p>
          <a:endParaRPr lang="en-US"/>
        </a:p>
      </dgm:t>
    </dgm:pt>
    <dgm:pt modelId="{E22B0570-1149-4A50-BAFE-F8186D85A47E}">
      <dgm:prSet/>
      <dgm:spPr/>
      <dgm:t>
        <a:bodyPr/>
        <a:lstStyle/>
        <a:p>
          <a:r>
            <a:rPr lang="en-US" b="0" i="0" baseline="0"/>
            <a:t>Split the dataset into training and testing sets.</a:t>
          </a:r>
          <a:endParaRPr lang="en-US"/>
        </a:p>
      </dgm:t>
    </dgm:pt>
    <dgm:pt modelId="{01C04A86-14D3-4135-BFA5-1418FA0F3B40}" type="parTrans" cxnId="{C86A334A-BB39-46AC-A249-DB482338CF2A}">
      <dgm:prSet/>
      <dgm:spPr/>
      <dgm:t>
        <a:bodyPr/>
        <a:lstStyle/>
        <a:p>
          <a:endParaRPr lang="en-US"/>
        </a:p>
      </dgm:t>
    </dgm:pt>
    <dgm:pt modelId="{245F2F9A-D80F-4933-BCAF-887C17E8C49C}" type="sibTrans" cxnId="{C86A334A-BB39-46AC-A249-DB482338CF2A}">
      <dgm:prSet/>
      <dgm:spPr/>
      <dgm:t>
        <a:bodyPr/>
        <a:lstStyle/>
        <a:p>
          <a:endParaRPr lang="en-US"/>
        </a:p>
      </dgm:t>
    </dgm:pt>
    <dgm:pt modelId="{DAC90842-FBAC-4094-833F-EA4C239388DA}">
      <dgm:prSet/>
      <dgm:spPr/>
      <dgm:t>
        <a:bodyPr/>
        <a:lstStyle/>
        <a:p>
          <a:r>
            <a:rPr lang="en-US" b="0" i="0" baseline="0"/>
            <a:t>Train the selected model on the training dataset.</a:t>
          </a:r>
          <a:endParaRPr lang="en-US"/>
        </a:p>
      </dgm:t>
    </dgm:pt>
    <dgm:pt modelId="{A9D1C527-C2F3-4DF6-A934-2C8C32988D9D}" type="parTrans" cxnId="{657EA2E3-7642-4D3E-9ED5-82E4EF3A3389}">
      <dgm:prSet/>
      <dgm:spPr/>
      <dgm:t>
        <a:bodyPr/>
        <a:lstStyle/>
        <a:p>
          <a:endParaRPr lang="en-US"/>
        </a:p>
      </dgm:t>
    </dgm:pt>
    <dgm:pt modelId="{F7CF698A-694A-4BEF-ADC3-582B00615042}" type="sibTrans" cxnId="{657EA2E3-7642-4D3E-9ED5-82E4EF3A3389}">
      <dgm:prSet/>
      <dgm:spPr/>
      <dgm:t>
        <a:bodyPr/>
        <a:lstStyle/>
        <a:p>
          <a:endParaRPr lang="en-US"/>
        </a:p>
      </dgm:t>
    </dgm:pt>
    <dgm:pt modelId="{182C0625-6A9A-414D-A4D4-115C1F889322}">
      <dgm:prSet/>
      <dgm:spPr/>
      <dgm:t>
        <a:bodyPr/>
        <a:lstStyle/>
        <a:p>
          <a:r>
            <a:rPr lang="en-US" b="0" i="0" baseline="0"/>
            <a:t>Fine-tune model parameters to optimize performance.</a:t>
          </a:r>
          <a:endParaRPr lang="en-US"/>
        </a:p>
      </dgm:t>
    </dgm:pt>
    <dgm:pt modelId="{421F6039-88E9-42A6-9672-20FE7164CA7E}" type="parTrans" cxnId="{99C5901C-F6D2-4944-917A-CBCC932F82E9}">
      <dgm:prSet/>
      <dgm:spPr/>
      <dgm:t>
        <a:bodyPr/>
        <a:lstStyle/>
        <a:p>
          <a:endParaRPr lang="en-US"/>
        </a:p>
      </dgm:t>
    </dgm:pt>
    <dgm:pt modelId="{35C8114C-BEE4-495E-AF69-A4E0EB7435F7}" type="sibTrans" cxnId="{99C5901C-F6D2-4944-917A-CBCC932F82E9}">
      <dgm:prSet/>
      <dgm:spPr/>
      <dgm:t>
        <a:bodyPr/>
        <a:lstStyle/>
        <a:p>
          <a:endParaRPr lang="en-US"/>
        </a:p>
      </dgm:t>
    </dgm:pt>
    <dgm:pt modelId="{B3968CE6-6E40-4F5D-BD98-A61A89B73B69}">
      <dgm:prSet/>
      <dgm:spPr/>
      <dgm:t>
        <a:bodyPr/>
        <a:lstStyle/>
        <a:p>
          <a:r>
            <a:rPr lang="en-US" b="1" i="0" baseline="0"/>
            <a:t>Model Evaluation</a:t>
          </a:r>
          <a:r>
            <a:rPr lang="en-US" b="0" i="0" baseline="0"/>
            <a:t>:</a:t>
          </a:r>
          <a:endParaRPr lang="en-US"/>
        </a:p>
      </dgm:t>
    </dgm:pt>
    <dgm:pt modelId="{02912904-367C-4B53-A7C6-BE58785069D1}" type="parTrans" cxnId="{98AABEEC-2079-4C8F-80D3-BDE350354AE1}">
      <dgm:prSet/>
      <dgm:spPr/>
      <dgm:t>
        <a:bodyPr/>
        <a:lstStyle/>
        <a:p>
          <a:endParaRPr lang="en-US"/>
        </a:p>
      </dgm:t>
    </dgm:pt>
    <dgm:pt modelId="{92F720FC-BD50-4467-9500-6E2A911684DF}" type="sibTrans" cxnId="{98AABEEC-2079-4C8F-80D3-BDE350354AE1}">
      <dgm:prSet/>
      <dgm:spPr/>
      <dgm:t>
        <a:bodyPr/>
        <a:lstStyle/>
        <a:p>
          <a:endParaRPr lang="en-US"/>
        </a:p>
      </dgm:t>
    </dgm:pt>
    <dgm:pt modelId="{32C1EF4F-9F1D-40E3-9814-F0F586EF6302}">
      <dgm:prSet/>
      <dgm:spPr/>
      <dgm:t>
        <a:bodyPr/>
        <a:lstStyle/>
        <a:p>
          <a:r>
            <a:rPr lang="en-US" b="0" i="0" baseline="0"/>
            <a:t>Evaluate the model's performance using the testing dataset.</a:t>
          </a:r>
          <a:endParaRPr lang="en-US"/>
        </a:p>
      </dgm:t>
    </dgm:pt>
    <dgm:pt modelId="{52A01855-8FDB-48C1-84C9-4351C9558409}" type="parTrans" cxnId="{4B681895-0875-4BFF-9AD0-51C60BA3C26D}">
      <dgm:prSet/>
      <dgm:spPr/>
      <dgm:t>
        <a:bodyPr/>
        <a:lstStyle/>
        <a:p>
          <a:endParaRPr lang="en-US"/>
        </a:p>
      </dgm:t>
    </dgm:pt>
    <dgm:pt modelId="{77ADE048-9D79-4D97-883E-52A6B21129EA}" type="sibTrans" cxnId="{4B681895-0875-4BFF-9AD0-51C60BA3C26D}">
      <dgm:prSet/>
      <dgm:spPr/>
      <dgm:t>
        <a:bodyPr/>
        <a:lstStyle/>
        <a:p>
          <a:endParaRPr lang="en-US"/>
        </a:p>
      </dgm:t>
    </dgm:pt>
    <dgm:pt modelId="{F26F56EE-7C8D-4715-906E-A7259FE33D1A}">
      <dgm:prSet/>
      <dgm:spPr/>
      <dgm:t>
        <a:bodyPr/>
        <a:lstStyle/>
        <a:p>
          <a:r>
            <a:rPr lang="en-US" b="0" i="0" baseline="0"/>
            <a:t>Use metrics such as accuracy, precision, recall, F1 score, RMSE, or R² to assess model effectiveness.</a:t>
          </a:r>
          <a:endParaRPr lang="en-US"/>
        </a:p>
      </dgm:t>
    </dgm:pt>
    <dgm:pt modelId="{55A692DB-3B21-460E-BF87-682ED3150A40}" type="parTrans" cxnId="{FED7422E-7059-4FF3-97A8-8D1E4E5E4832}">
      <dgm:prSet/>
      <dgm:spPr/>
      <dgm:t>
        <a:bodyPr/>
        <a:lstStyle/>
        <a:p>
          <a:endParaRPr lang="en-US"/>
        </a:p>
      </dgm:t>
    </dgm:pt>
    <dgm:pt modelId="{3A7F1EAB-26C2-4F43-AC7B-854E27AF22CB}" type="sibTrans" cxnId="{FED7422E-7059-4FF3-97A8-8D1E4E5E4832}">
      <dgm:prSet/>
      <dgm:spPr/>
      <dgm:t>
        <a:bodyPr/>
        <a:lstStyle/>
        <a:p>
          <a:endParaRPr lang="en-US"/>
        </a:p>
      </dgm:t>
    </dgm:pt>
    <dgm:pt modelId="{62EEFBE0-3F83-4BEA-8B96-707C145A1E90}">
      <dgm:prSet/>
      <dgm:spPr/>
      <dgm:t>
        <a:bodyPr/>
        <a:lstStyle/>
        <a:p>
          <a:r>
            <a:rPr lang="en-US" b="0" i="0" baseline="0"/>
            <a:t>Conduct cross-validation to ensure robustness.</a:t>
          </a:r>
          <a:endParaRPr lang="en-US"/>
        </a:p>
      </dgm:t>
    </dgm:pt>
    <dgm:pt modelId="{4B838B79-6F80-4EAD-9695-DF37BFA015E8}" type="parTrans" cxnId="{75A4200F-EE4D-4F09-BFA2-396039EA94BC}">
      <dgm:prSet/>
      <dgm:spPr/>
      <dgm:t>
        <a:bodyPr/>
        <a:lstStyle/>
        <a:p>
          <a:endParaRPr lang="en-US"/>
        </a:p>
      </dgm:t>
    </dgm:pt>
    <dgm:pt modelId="{C55EFD8F-1CFB-4F17-B071-F797BE1AD911}" type="sibTrans" cxnId="{75A4200F-EE4D-4F09-BFA2-396039EA94BC}">
      <dgm:prSet/>
      <dgm:spPr/>
      <dgm:t>
        <a:bodyPr/>
        <a:lstStyle/>
        <a:p>
          <a:endParaRPr lang="en-US"/>
        </a:p>
      </dgm:t>
    </dgm:pt>
    <dgm:pt modelId="{6A3C7FD1-443A-4A6A-AD49-E2E98C923E18}">
      <dgm:prSet/>
      <dgm:spPr/>
      <dgm:t>
        <a:bodyPr/>
        <a:lstStyle/>
        <a:p>
          <a:r>
            <a:rPr lang="en-US" b="1" i="0" baseline="0"/>
            <a:t>Model Deployment</a:t>
          </a:r>
          <a:r>
            <a:rPr lang="en-US" b="0" i="0" baseline="0"/>
            <a:t>:</a:t>
          </a:r>
          <a:endParaRPr lang="en-US"/>
        </a:p>
      </dgm:t>
    </dgm:pt>
    <dgm:pt modelId="{4F6DE880-0DC9-454B-BD71-BF218553613D}" type="parTrans" cxnId="{DE6FA415-3961-4F61-A89F-3FEFF2E50606}">
      <dgm:prSet/>
      <dgm:spPr/>
      <dgm:t>
        <a:bodyPr/>
        <a:lstStyle/>
        <a:p>
          <a:endParaRPr lang="en-US"/>
        </a:p>
      </dgm:t>
    </dgm:pt>
    <dgm:pt modelId="{8D60AADA-BE32-4931-B248-112AB4480846}" type="sibTrans" cxnId="{DE6FA415-3961-4F61-A89F-3FEFF2E50606}">
      <dgm:prSet/>
      <dgm:spPr/>
      <dgm:t>
        <a:bodyPr/>
        <a:lstStyle/>
        <a:p>
          <a:endParaRPr lang="en-US"/>
        </a:p>
      </dgm:t>
    </dgm:pt>
    <dgm:pt modelId="{13E98A15-B619-47DD-BF98-F04FA5FD0C2A}">
      <dgm:prSet/>
      <dgm:spPr/>
      <dgm:t>
        <a:bodyPr/>
        <a:lstStyle/>
        <a:p>
          <a:r>
            <a:rPr lang="en-US" b="0" i="0" baseline="0"/>
            <a:t>Implement the model in a production environment for real-time predictions or batch processing.</a:t>
          </a:r>
          <a:endParaRPr lang="en-US"/>
        </a:p>
      </dgm:t>
    </dgm:pt>
    <dgm:pt modelId="{B20F0EF6-6FAD-4C19-9FA0-5D85BA18120B}" type="parTrans" cxnId="{A790EAF6-4693-438A-BB9D-B79137CC9BDE}">
      <dgm:prSet/>
      <dgm:spPr/>
      <dgm:t>
        <a:bodyPr/>
        <a:lstStyle/>
        <a:p>
          <a:endParaRPr lang="en-US"/>
        </a:p>
      </dgm:t>
    </dgm:pt>
    <dgm:pt modelId="{75590992-B2D4-47A7-B6D0-9A5E82495B08}" type="sibTrans" cxnId="{A790EAF6-4693-438A-BB9D-B79137CC9BDE}">
      <dgm:prSet/>
      <dgm:spPr/>
      <dgm:t>
        <a:bodyPr/>
        <a:lstStyle/>
        <a:p>
          <a:endParaRPr lang="en-US"/>
        </a:p>
      </dgm:t>
    </dgm:pt>
    <dgm:pt modelId="{84D7BDDA-9F9D-48F3-AE39-29AF1D426141}">
      <dgm:prSet/>
      <dgm:spPr/>
      <dgm:t>
        <a:bodyPr/>
        <a:lstStyle/>
        <a:p>
          <a:r>
            <a:rPr lang="en-US" b="0" i="0" baseline="0"/>
            <a:t>Ensure that the deployment includes monitoring and maintenance plans.</a:t>
          </a:r>
          <a:endParaRPr lang="en-US"/>
        </a:p>
      </dgm:t>
    </dgm:pt>
    <dgm:pt modelId="{1EED5067-AAED-4D63-B4F0-AD15E936DDC9}" type="parTrans" cxnId="{FD00928E-AF9C-4E43-9B9A-EB61FA8F24E6}">
      <dgm:prSet/>
      <dgm:spPr/>
      <dgm:t>
        <a:bodyPr/>
        <a:lstStyle/>
        <a:p>
          <a:endParaRPr lang="en-US"/>
        </a:p>
      </dgm:t>
    </dgm:pt>
    <dgm:pt modelId="{5FF62C0C-444D-4CA9-B738-E8E4B3D835AE}" type="sibTrans" cxnId="{FD00928E-AF9C-4E43-9B9A-EB61FA8F24E6}">
      <dgm:prSet/>
      <dgm:spPr/>
      <dgm:t>
        <a:bodyPr/>
        <a:lstStyle/>
        <a:p>
          <a:endParaRPr lang="en-US"/>
        </a:p>
      </dgm:t>
    </dgm:pt>
    <dgm:pt modelId="{DD9EAA74-7EB3-4EE8-8D38-2B07A7419078}" type="pres">
      <dgm:prSet presAssocID="{FC712D0F-9D62-4844-A33B-B06B9E88AAFD}" presName="diagram" presStyleCnt="0">
        <dgm:presLayoutVars>
          <dgm:dir/>
          <dgm:resizeHandles val="exact"/>
        </dgm:presLayoutVars>
      </dgm:prSet>
      <dgm:spPr/>
    </dgm:pt>
    <dgm:pt modelId="{4D761965-ECC6-4FE0-BE89-A53BFAE42008}" type="pres">
      <dgm:prSet presAssocID="{2A5D25C9-71FF-4594-B67D-F82EA95A328D}" presName="node" presStyleLbl="node1" presStyleIdx="0" presStyleCnt="16">
        <dgm:presLayoutVars>
          <dgm:bulletEnabled val="1"/>
        </dgm:presLayoutVars>
      </dgm:prSet>
      <dgm:spPr/>
    </dgm:pt>
    <dgm:pt modelId="{9813AD75-F17E-4CB3-96B9-5E80C4B6F1C0}" type="pres">
      <dgm:prSet presAssocID="{C8A85ABF-18FD-4FCF-9341-9DCF6A70B11F}" presName="sibTrans" presStyleCnt="0"/>
      <dgm:spPr/>
    </dgm:pt>
    <dgm:pt modelId="{B09363D7-6F0C-4231-BF89-E188E91B974A}" type="pres">
      <dgm:prSet presAssocID="{EF3C80EA-6484-42D7-8085-05939CE9D9BE}" presName="node" presStyleLbl="node1" presStyleIdx="1" presStyleCnt="16">
        <dgm:presLayoutVars>
          <dgm:bulletEnabled val="1"/>
        </dgm:presLayoutVars>
      </dgm:prSet>
      <dgm:spPr/>
    </dgm:pt>
    <dgm:pt modelId="{7594B09A-C9D7-499D-9773-4809BD000D1C}" type="pres">
      <dgm:prSet presAssocID="{5A9C6262-DD36-4E4C-9EA9-D73CEEC6F326}" presName="sibTrans" presStyleCnt="0"/>
      <dgm:spPr/>
    </dgm:pt>
    <dgm:pt modelId="{0CF440B7-082E-4F6F-BA1C-34865A3A3260}" type="pres">
      <dgm:prSet presAssocID="{8BCF5269-95F6-410D-8DCB-7D29490303C4}" presName="node" presStyleLbl="node1" presStyleIdx="2" presStyleCnt="16">
        <dgm:presLayoutVars>
          <dgm:bulletEnabled val="1"/>
        </dgm:presLayoutVars>
      </dgm:prSet>
      <dgm:spPr/>
    </dgm:pt>
    <dgm:pt modelId="{768456B9-CBDB-43E6-9F8F-38687ED4C911}" type="pres">
      <dgm:prSet presAssocID="{15107FD8-E342-43FB-9CB2-E964950F1DF2}" presName="sibTrans" presStyleCnt="0"/>
      <dgm:spPr/>
    </dgm:pt>
    <dgm:pt modelId="{20249853-721E-4C02-B2B0-CC812DD90059}" type="pres">
      <dgm:prSet presAssocID="{D6C97424-936E-44BE-BD01-E64E38734509}" presName="node" presStyleLbl="node1" presStyleIdx="3" presStyleCnt="16">
        <dgm:presLayoutVars>
          <dgm:bulletEnabled val="1"/>
        </dgm:presLayoutVars>
      </dgm:prSet>
      <dgm:spPr/>
    </dgm:pt>
    <dgm:pt modelId="{9D262DC3-A8FE-483A-B5CF-CDC9F01AD4F5}" type="pres">
      <dgm:prSet presAssocID="{96A5D479-DC2C-468A-A9BA-CE51BF826CC2}" presName="sibTrans" presStyleCnt="0"/>
      <dgm:spPr/>
    </dgm:pt>
    <dgm:pt modelId="{7481221A-53EB-4D44-A2EE-82261810AABB}" type="pres">
      <dgm:prSet presAssocID="{6F483930-2F1D-4711-9A0E-EC2C268A83BF}" presName="node" presStyleLbl="node1" presStyleIdx="4" presStyleCnt="16">
        <dgm:presLayoutVars>
          <dgm:bulletEnabled val="1"/>
        </dgm:presLayoutVars>
      </dgm:prSet>
      <dgm:spPr/>
    </dgm:pt>
    <dgm:pt modelId="{94F6D176-2207-42DC-9675-116CBEA19B37}" type="pres">
      <dgm:prSet presAssocID="{9C5B8570-F63A-4D72-8C02-1D7E117F0A39}" presName="sibTrans" presStyleCnt="0"/>
      <dgm:spPr/>
    </dgm:pt>
    <dgm:pt modelId="{60B15DFC-FDD2-4C59-AAF4-1AB27E16ADC0}" type="pres">
      <dgm:prSet presAssocID="{A89249D9-F2E5-429D-B10C-2ABE8D5F71C5}" presName="node" presStyleLbl="node1" presStyleIdx="5" presStyleCnt="16">
        <dgm:presLayoutVars>
          <dgm:bulletEnabled val="1"/>
        </dgm:presLayoutVars>
      </dgm:prSet>
      <dgm:spPr/>
    </dgm:pt>
    <dgm:pt modelId="{6076B82C-053A-4F68-9451-FD4CA0AD4289}" type="pres">
      <dgm:prSet presAssocID="{1BF6EDDD-2419-4A9D-826D-607B9CE03A19}" presName="sibTrans" presStyleCnt="0"/>
      <dgm:spPr/>
    </dgm:pt>
    <dgm:pt modelId="{9ADB4E0C-E53A-4DF5-A90F-5AB2F04FCAD6}" type="pres">
      <dgm:prSet presAssocID="{E22B0570-1149-4A50-BAFE-F8186D85A47E}" presName="node" presStyleLbl="node1" presStyleIdx="6" presStyleCnt="16">
        <dgm:presLayoutVars>
          <dgm:bulletEnabled val="1"/>
        </dgm:presLayoutVars>
      </dgm:prSet>
      <dgm:spPr/>
    </dgm:pt>
    <dgm:pt modelId="{4F325CBB-9D2B-4B59-8B9C-55CDECC99F2C}" type="pres">
      <dgm:prSet presAssocID="{245F2F9A-D80F-4933-BCAF-887C17E8C49C}" presName="sibTrans" presStyleCnt="0"/>
      <dgm:spPr/>
    </dgm:pt>
    <dgm:pt modelId="{56D9BFF2-E8F1-4622-8EDF-1B94F81CD3A5}" type="pres">
      <dgm:prSet presAssocID="{DAC90842-FBAC-4094-833F-EA4C239388DA}" presName="node" presStyleLbl="node1" presStyleIdx="7" presStyleCnt="16">
        <dgm:presLayoutVars>
          <dgm:bulletEnabled val="1"/>
        </dgm:presLayoutVars>
      </dgm:prSet>
      <dgm:spPr/>
    </dgm:pt>
    <dgm:pt modelId="{2566CE5C-41F9-4C97-BCB8-92420F4F1846}" type="pres">
      <dgm:prSet presAssocID="{F7CF698A-694A-4BEF-ADC3-582B00615042}" presName="sibTrans" presStyleCnt="0"/>
      <dgm:spPr/>
    </dgm:pt>
    <dgm:pt modelId="{816416A7-9281-4E3C-942D-23B266AAB65E}" type="pres">
      <dgm:prSet presAssocID="{182C0625-6A9A-414D-A4D4-115C1F889322}" presName="node" presStyleLbl="node1" presStyleIdx="8" presStyleCnt="16">
        <dgm:presLayoutVars>
          <dgm:bulletEnabled val="1"/>
        </dgm:presLayoutVars>
      </dgm:prSet>
      <dgm:spPr/>
    </dgm:pt>
    <dgm:pt modelId="{6BBEF12F-E89F-4C7A-9EA3-518496B33F0D}" type="pres">
      <dgm:prSet presAssocID="{35C8114C-BEE4-495E-AF69-A4E0EB7435F7}" presName="sibTrans" presStyleCnt="0"/>
      <dgm:spPr/>
    </dgm:pt>
    <dgm:pt modelId="{C94D2F36-8EDC-4F1A-85FD-027A221BADAD}" type="pres">
      <dgm:prSet presAssocID="{B3968CE6-6E40-4F5D-BD98-A61A89B73B69}" presName="node" presStyleLbl="node1" presStyleIdx="9" presStyleCnt="16">
        <dgm:presLayoutVars>
          <dgm:bulletEnabled val="1"/>
        </dgm:presLayoutVars>
      </dgm:prSet>
      <dgm:spPr/>
    </dgm:pt>
    <dgm:pt modelId="{A3F4CBCF-C155-4EFF-B94F-44060ED32653}" type="pres">
      <dgm:prSet presAssocID="{92F720FC-BD50-4467-9500-6E2A911684DF}" presName="sibTrans" presStyleCnt="0"/>
      <dgm:spPr/>
    </dgm:pt>
    <dgm:pt modelId="{35A9F228-A9D0-47AC-B903-5804D487EDC6}" type="pres">
      <dgm:prSet presAssocID="{32C1EF4F-9F1D-40E3-9814-F0F586EF6302}" presName="node" presStyleLbl="node1" presStyleIdx="10" presStyleCnt="16">
        <dgm:presLayoutVars>
          <dgm:bulletEnabled val="1"/>
        </dgm:presLayoutVars>
      </dgm:prSet>
      <dgm:spPr/>
    </dgm:pt>
    <dgm:pt modelId="{C10F13A9-1EDA-4B46-881B-4C69A79B4FAB}" type="pres">
      <dgm:prSet presAssocID="{77ADE048-9D79-4D97-883E-52A6B21129EA}" presName="sibTrans" presStyleCnt="0"/>
      <dgm:spPr/>
    </dgm:pt>
    <dgm:pt modelId="{B994FFBC-0190-472A-BC46-AFA2C3DF8AFD}" type="pres">
      <dgm:prSet presAssocID="{F26F56EE-7C8D-4715-906E-A7259FE33D1A}" presName="node" presStyleLbl="node1" presStyleIdx="11" presStyleCnt="16">
        <dgm:presLayoutVars>
          <dgm:bulletEnabled val="1"/>
        </dgm:presLayoutVars>
      </dgm:prSet>
      <dgm:spPr/>
    </dgm:pt>
    <dgm:pt modelId="{D3E9982A-5959-408F-9DDE-D1A7E3ADD05C}" type="pres">
      <dgm:prSet presAssocID="{3A7F1EAB-26C2-4F43-AC7B-854E27AF22CB}" presName="sibTrans" presStyleCnt="0"/>
      <dgm:spPr/>
    </dgm:pt>
    <dgm:pt modelId="{B30692A1-C3CD-4FEC-BE77-BA9D31C951BE}" type="pres">
      <dgm:prSet presAssocID="{62EEFBE0-3F83-4BEA-8B96-707C145A1E90}" presName="node" presStyleLbl="node1" presStyleIdx="12" presStyleCnt="16">
        <dgm:presLayoutVars>
          <dgm:bulletEnabled val="1"/>
        </dgm:presLayoutVars>
      </dgm:prSet>
      <dgm:spPr/>
    </dgm:pt>
    <dgm:pt modelId="{4474D192-B8EB-41B5-8C1B-EB02EE4C7F99}" type="pres">
      <dgm:prSet presAssocID="{C55EFD8F-1CFB-4F17-B071-F797BE1AD911}" presName="sibTrans" presStyleCnt="0"/>
      <dgm:spPr/>
    </dgm:pt>
    <dgm:pt modelId="{4575A79A-3742-4657-AAD7-2ECED7D2BEBC}" type="pres">
      <dgm:prSet presAssocID="{6A3C7FD1-443A-4A6A-AD49-E2E98C923E18}" presName="node" presStyleLbl="node1" presStyleIdx="13" presStyleCnt="16">
        <dgm:presLayoutVars>
          <dgm:bulletEnabled val="1"/>
        </dgm:presLayoutVars>
      </dgm:prSet>
      <dgm:spPr/>
    </dgm:pt>
    <dgm:pt modelId="{BB71D93E-59D3-421F-BEE5-6F92AEB06ACB}" type="pres">
      <dgm:prSet presAssocID="{8D60AADA-BE32-4931-B248-112AB4480846}" presName="sibTrans" presStyleCnt="0"/>
      <dgm:spPr/>
    </dgm:pt>
    <dgm:pt modelId="{82217828-4115-43B3-908D-4A0BDC882655}" type="pres">
      <dgm:prSet presAssocID="{13E98A15-B619-47DD-BF98-F04FA5FD0C2A}" presName="node" presStyleLbl="node1" presStyleIdx="14" presStyleCnt="16">
        <dgm:presLayoutVars>
          <dgm:bulletEnabled val="1"/>
        </dgm:presLayoutVars>
      </dgm:prSet>
      <dgm:spPr/>
    </dgm:pt>
    <dgm:pt modelId="{F87E4C59-D9E2-4762-BDEB-244AF105F041}" type="pres">
      <dgm:prSet presAssocID="{75590992-B2D4-47A7-B6D0-9A5E82495B08}" presName="sibTrans" presStyleCnt="0"/>
      <dgm:spPr/>
    </dgm:pt>
    <dgm:pt modelId="{1760AD68-DCAB-4AA9-A689-88647370DC3A}" type="pres">
      <dgm:prSet presAssocID="{84D7BDDA-9F9D-48F3-AE39-29AF1D426141}" presName="node" presStyleLbl="node1" presStyleIdx="15" presStyleCnt="16">
        <dgm:presLayoutVars>
          <dgm:bulletEnabled val="1"/>
        </dgm:presLayoutVars>
      </dgm:prSet>
      <dgm:spPr/>
    </dgm:pt>
  </dgm:ptLst>
  <dgm:cxnLst>
    <dgm:cxn modelId="{75A4200F-EE4D-4F09-BFA2-396039EA94BC}" srcId="{FC712D0F-9D62-4844-A33B-B06B9E88AAFD}" destId="{62EEFBE0-3F83-4BEA-8B96-707C145A1E90}" srcOrd="12" destOrd="0" parTransId="{4B838B79-6F80-4EAD-9695-DF37BFA015E8}" sibTransId="{C55EFD8F-1CFB-4F17-B071-F797BE1AD911}"/>
    <dgm:cxn modelId="{DE6FA415-3961-4F61-A89F-3FEFF2E50606}" srcId="{FC712D0F-9D62-4844-A33B-B06B9E88AAFD}" destId="{6A3C7FD1-443A-4A6A-AD49-E2E98C923E18}" srcOrd="13" destOrd="0" parTransId="{4F6DE880-0DC9-454B-BD71-BF218553613D}" sibTransId="{8D60AADA-BE32-4931-B248-112AB4480846}"/>
    <dgm:cxn modelId="{E8B1761A-71CF-45CE-A9C4-7C633DFD6B21}" type="presOf" srcId="{6F483930-2F1D-4711-9A0E-EC2C268A83BF}" destId="{7481221A-53EB-4D44-A2EE-82261810AABB}" srcOrd="0" destOrd="0" presId="urn:microsoft.com/office/officeart/2005/8/layout/default"/>
    <dgm:cxn modelId="{99C5901C-F6D2-4944-917A-CBCC932F82E9}" srcId="{FC712D0F-9D62-4844-A33B-B06B9E88AAFD}" destId="{182C0625-6A9A-414D-A4D4-115C1F889322}" srcOrd="8" destOrd="0" parTransId="{421F6039-88E9-42A6-9672-20FE7164CA7E}" sibTransId="{35C8114C-BEE4-495E-AF69-A4E0EB7435F7}"/>
    <dgm:cxn modelId="{07BE9C26-7A70-49D8-951B-00B6F27DEDC2}" type="presOf" srcId="{84D7BDDA-9F9D-48F3-AE39-29AF1D426141}" destId="{1760AD68-DCAB-4AA9-A689-88647370DC3A}" srcOrd="0" destOrd="0" presId="urn:microsoft.com/office/officeart/2005/8/layout/default"/>
    <dgm:cxn modelId="{E945552B-D4D7-41CC-B73F-FC6137F10FF7}" srcId="{FC712D0F-9D62-4844-A33B-B06B9E88AAFD}" destId="{EF3C80EA-6484-42D7-8085-05939CE9D9BE}" srcOrd="1" destOrd="0" parTransId="{281F5A98-BE67-4F25-9EEF-1CADD8F66C1A}" sibTransId="{5A9C6262-DD36-4E4C-9EA9-D73CEEC6F326}"/>
    <dgm:cxn modelId="{0F446D2C-81D2-4726-8A3D-D19CFAA2EBC7}" srcId="{FC712D0F-9D62-4844-A33B-B06B9E88AAFD}" destId="{D6C97424-936E-44BE-BD01-E64E38734509}" srcOrd="3" destOrd="0" parTransId="{5C13AECF-E045-44A6-8B1C-C9C2B2C1142E}" sibTransId="{96A5D479-DC2C-468A-A9BA-CE51BF826CC2}"/>
    <dgm:cxn modelId="{FED7422E-7059-4FF3-97A8-8D1E4E5E4832}" srcId="{FC712D0F-9D62-4844-A33B-B06B9E88AAFD}" destId="{F26F56EE-7C8D-4715-906E-A7259FE33D1A}" srcOrd="11" destOrd="0" parTransId="{55A692DB-3B21-460E-BF87-682ED3150A40}" sibTransId="{3A7F1EAB-26C2-4F43-AC7B-854E27AF22CB}"/>
    <dgm:cxn modelId="{863AFD39-A136-4EA7-B517-200098B96CD5}" type="presOf" srcId="{8BCF5269-95F6-410D-8DCB-7D29490303C4}" destId="{0CF440B7-082E-4F6F-BA1C-34865A3A3260}" srcOrd="0" destOrd="0" presId="urn:microsoft.com/office/officeart/2005/8/layout/default"/>
    <dgm:cxn modelId="{37EF353C-3DC4-4D09-9DA6-15C1A1AED4B2}" type="presOf" srcId="{32C1EF4F-9F1D-40E3-9814-F0F586EF6302}" destId="{35A9F228-A9D0-47AC-B903-5804D487EDC6}" srcOrd="0" destOrd="0" presId="urn:microsoft.com/office/officeart/2005/8/layout/default"/>
    <dgm:cxn modelId="{417EF95B-D6C8-411B-BCEA-0F24964ACE0E}" type="presOf" srcId="{EF3C80EA-6484-42D7-8085-05939CE9D9BE}" destId="{B09363D7-6F0C-4231-BF89-E188E91B974A}" srcOrd="0" destOrd="0" presId="urn:microsoft.com/office/officeart/2005/8/layout/default"/>
    <dgm:cxn modelId="{4FFF1565-F713-4714-BC01-99E5B6606796}" type="presOf" srcId="{FC712D0F-9D62-4844-A33B-B06B9E88AAFD}" destId="{DD9EAA74-7EB3-4EE8-8D38-2B07A7419078}" srcOrd="0" destOrd="0" presId="urn:microsoft.com/office/officeart/2005/8/layout/default"/>
    <dgm:cxn modelId="{AFFB5D45-7D5A-4CF1-8933-EC0A436B7245}" type="presOf" srcId="{2A5D25C9-71FF-4594-B67D-F82EA95A328D}" destId="{4D761965-ECC6-4FE0-BE89-A53BFAE42008}" srcOrd="0" destOrd="0" presId="urn:microsoft.com/office/officeart/2005/8/layout/default"/>
    <dgm:cxn modelId="{C86A334A-BB39-46AC-A249-DB482338CF2A}" srcId="{FC712D0F-9D62-4844-A33B-B06B9E88AAFD}" destId="{E22B0570-1149-4A50-BAFE-F8186D85A47E}" srcOrd="6" destOrd="0" parTransId="{01C04A86-14D3-4135-BFA5-1418FA0F3B40}" sibTransId="{245F2F9A-D80F-4933-BCAF-887C17E8C49C}"/>
    <dgm:cxn modelId="{D5D4D54B-1284-46FF-9B9C-7572098469C1}" type="presOf" srcId="{B3968CE6-6E40-4F5D-BD98-A61A89B73B69}" destId="{C94D2F36-8EDC-4F1A-85FD-027A221BADAD}" srcOrd="0" destOrd="0" presId="urn:microsoft.com/office/officeart/2005/8/layout/default"/>
    <dgm:cxn modelId="{1A2A096C-E669-476F-89F8-F767E1712EA7}" type="presOf" srcId="{E22B0570-1149-4A50-BAFE-F8186D85A47E}" destId="{9ADB4E0C-E53A-4DF5-A90F-5AB2F04FCAD6}" srcOrd="0" destOrd="0" presId="urn:microsoft.com/office/officeart/2005/8/layout/default"/>
    <dgm:cxn modelId="{9E421D4C-46E3-48F4-A774-C5B2412311AA}" srcId="{FC712D0F-9D62-4844-A33B-B06B9E88AAFD}" destId="{A89249D9-F2E5-429D-B10C-2ABE8D5F71C5}" srcOrd="5" destOrd="0" parTransId="{C2E0CD61-FDDB-43DB-8ED8-BE8A96CDDA60}" sibTransId="{1BF6EDDD-2419-4A9D-826D-607B9CE03A19}"/>
    <dgm:cxn modelId="{29149A4E-1D09-4641-BC97-5A2A858B3DB8}" srcId="{FC712D0F-9D62-4844-A33B-B06B9E88AAFD}" destId="{2A5D25C9-71FF-4594-B67D-F82EA95A328D}" srcOrd="0" destOrd="0" parTransId="{8C1224CF-4B5E-4FC7-AD47-CF70CC27685A}" sibTransId="{C8A85ABF-18FD-4FCF-9341-9DCF6A70B11F}"/>
    <dgm:cxn modelId="{E9E4FD8A-0EB3-41E6-A32F-AC08F2A4AE7B}" srcId="{FC712D0F-9D62-4844-A33B-B06B9E88AAFD}" destId="{8BCF5269-95F6-410D-8DCB-7D29490303C4}" srcOrd="2" destOrd="0" parTransId="{B8C2FCD5-D9DD-472F-8855-CC817834E90A}" sibTransId="{15107FD8-E342-43FB-9CB2-E964950F1DF2}"/>
    <dgm:cxn modelId="{FD00928E-AF9C-4E43-9B9A-EB61FA8F24E6}" srcId="{FC712D0F-9D62-4844-A33B-B06B9E88AAFD}" destId="{84D7BDDA-9F9D-48F3-AE39-29AF1D426141}" srcOrd="15" destOrd="0" parTransId="{1EED5067-AAED-4D63-B4F0-AD15E936DDC9}" sibTransId="{5FF62C0C-444D-4CA9-B738-E8E4B3D835AE}"/>
    <dgm:cxn modelId="{4B681895-0875-4BFF-9AD0-51C60BA3C26D}" srcId="{FC712D0F-9D62-4844-A33B-B06B9E88AAFD}" destId="{32C1EF4F-9F1D-40E3-9814-F0F586EF6302}" srcOrd="10" destOrd="0" parTransId="{52A01855-8FDB-48C1-84C9-4351C9558409}" sibTransId="{77ADE048-9D79-4D97-883E-52A6B21129EA}"/>
    <dgm:cxn modelId="{B8E7A998-1FAA-4785-B77F-E174C03A113A}" srcId="{FC712D0F-9D62-4844-A33B-B06B9E88AAFD}" destId="{6F483930-2F1D-4711-9A0E-EC2C268A83BF}" srcOrd="4" destOrd="0" parTransId="{D06AD484-95BE-42B8-A31E-A83545970546}" sibTransId="{9C5B8570-F63A-4D72-8C02-1D7E117F0A39}"/>
    <dgm:cxn modelId="{A3E6729E-69D8-4C97-BD2C-F98CAA0B2938}" type="presOf" srcId="{F26F56EE-7C8D-4715-906E-A7259FE33D1A}" destId="{B994FFBC-0190-472A-BC46-AFA2C3DF8AFD}" srcOrd="0" destOrd="0" presId="urn:microsoft.com/office/officeart/2005/8/layout/default"/>
    <dgm:cxn modelId="{91BC85AD-A721-4C66-93B4-EB061685AD70}" type="presOf" srcId="{DAC90842-FBAC-4094-833F-EA4C239388DA}" destId="{56D9BFF2-E8F1-4622-8EDF-1B94F81CD3A5}" srcOrd="0" destOrd="0" presId="urn:microsoft.com/office/officeart/2005/8/layout/default"/>
    <dgm:cxn modelId="{30E421C1-AC6D-4D8F-B3B1-204A45C14760}" type="presOf" srcId="{D6C97424-936E-44BE-BD01-E64E38734509}" destId="{20249853-721E-4C02-B2B0-CC812DD90059}" srcOrd="0" destOrd="0" presId="urn:microsoft.com/office/officeart/2005/8/layout/default"/>
    <dgm:cxn modelId="{605ED7CF-9341-4B9D-95A1-21D03A8BC98C}" type="presOf" srcId="{A89249D9-F2E5-429D-B10C-2ABE8D5F71C5}" destId="{60B15DFC-FDD2-4C59-AAF4-1AB27E16ADC0}" srcOrd="0" destOrd="0" presId="urn:microsoft.com/office/officeart/2005/8/layout/default"/>
    <dgm:cxn modelId="{657EA2E3-7642-4D3E-9ED5-82E4EF3A3389}" srcId="{FC712D0F-9D62-4844-A33B-B06B9E88AAFD}" destId="{DAC90842-FBAC-4094-833F-EA4C239388DA}" srcOrd="7" destOrd="0" parTransId="{A9D1C527-C2F3-4DF6-A934-2C8C32988D9D}" sibTransId="{F7CF698A-694A-4BEF-ADC3-582B00615042}"/>
    <dgm:cxn modelId="{43B8CDE8-71FB-4698-992D-2B83F533ABE7}" type="presOf" srcId="{62EEFBE0-3F83-4BEA-8B96-707C145A1E90}" destId="{B30692A1-C3CD-4FEC-BE77-BA9D31C951BE}" srcOrd="0" destOrd="0" presId="urn:microsoft.com/office/officeart/2005/8/layout/default"/>
    <dgm:cxn modelId="{98AABEEC-2079-4C8F-80D3-BDE350354AE1}" srcId="{FC712D0F-9D62-4844-A33B-B06B9E88AAFD}" destId="{B3968CE6-6E40-4F5D-BD98-A61A89B73B69}" srcOrd="9" destOrd="0" parTransId="{02912904-367C-4B53-A7C6-BE58785069D1}" sibTransId="{92F720FC-BD50-4467-9500-6E2A911684DF}"/>
    <dgm:cxn modelId="{A790EAF6-4693-438A-BB9D-B79137CC9BDE}" srcId="{FC712D0F-9D62-4844-A33B-B06B9E88AAFD}" destId="{13E98A15-B619-47DD-BF98-F04FA5FD0C2A}" srcOrd="14" destOrd="0" parTransId="{B20F0EF6-6FAD-4C19-9FA0-5D85BA18120B}" sibTransId="{75590992-B2D4-47A7-B6D0-9A5E82495B08}"/>
    <dgm:cxn modelId="{C5BF0FF7-7C50-4176-829C-03CC51B2EA05}" type="presOf" srcId="{13E98A15-B619-47DD-BF98-F04FA5FD0C2A}" destId="{82217828-4115-43B3-908D-4A0BDC882655}" srcOrd="0" destOrd="0" presId="urn:microsoft.com/office/officeart/2005/8/layout/default"/>
    <dgm:cxn modelId="{CC3E2DFC-1986-423A-9713-D8E0D7F1B63B}" type="presOf" srcId="{6A3C7FD1-443A-4A6A-AD49-E2E98C923E18}" destId="{4575A79A-3742-4657-AAD7-2ECED7D2BEBC}" srcOrd="0" destOrd="0" presId="urn:microsoft.com/office/officeart/2005/8/layout/default"/>
    <dgm:cxn modelId="{AC15D6FE-8B03-494D-84FC-608F0FAC7D57}" type="presOf" srcId="{182C0625-6A9A-414D-A4D4-115C1F889322}" destId="{816416A7-9281-4E3C-942D-23B266AAB65E}" srcOrd="0" destOrd="0" presId="urn:microsoft.com/office/officeart/2005/8/layout/default"/>
    <dgm:cxn modelId="{48C97C6C-8A41-4E7A-9F94-200FFE7290A6}" type="presParOf" srcId="{DD9EAA74-7EB3-4EE8-8D38-2B07A7419078}" destId="{4D761965-ECC6-4FE0-BE89-A53BFAE42008}" srcOrd="0" destOrd="0" presId="urn:microsoft.com/office/officeart/2005/8/layout/default"/>
    <dgm:cxn modelId="{4BDDD7D5-B985-46E5-8D23-0F9DBF69467A}" type="presParOf" srcId="{DD9EAA74-7EB3-4EE8-8D38-2B07A7419078}" destId="{9813AD75-F17E-4CB3-96B9-5E80C4B6F1C0}" srcOrd="1" destOrd="0" presId="urn:microsoft.com/office/officeart/2005/8/layout/default"/>
    <dgm:cxn modelId="{8D2FFFE5-D4C9-4B30-BE9E-DC8E2F287618}" type="presParOf" srcId="{DD9EAA74-7EB3-4EE8-8D38-2B07A7419078}" destId="{B09363D7-6F0C-4231-BF89-E188E91B974A}" srcOrd="2" destOrd="0" presId="urn:microsoft.com/office/officeart/2005/8/layout/default"/>
    <dgm:cxn modelId="{85465E4C-A555-46FF-B25F-2D55361861C2}" type="presParOf" srcId="{DD9EAA74-7EB3-4EE8-8D38-2B07A7419078}" destId="{7594B09A-C9D7-499D-9773-4809BD000D1C}" srcOrd="3" destOrd="0" presId="urn:microsoft.com/office/officeart/2005/8/layout/default"/>
    <dgm:cxn modelId="{3B82DD96-78B5-4CD5-9F06-3C3E0D9324B3}" type="presParOf" srcId="{DD9EAA74-7EB3-4EE8-8D38-2B07A7419078}" destId="{0CF440B7-082E-4F6F-BA1C-34865A3A3260}" srcOrd="4" destOrd="0" presId="urn:microsoft.com/office/officeart/2005/8/layout/default"/>
    <dgm:cxn modelId="{D339516E-83FC-4F3D-AAB8-D90FF3460C69}" type="presParOf" srcId="{DD9EAA74-7EB3-4EE8-8D38-2B07A7419078}" destId="{768456B9-CBDB-43E6-9F8F-38687ED4C911}" srcOrd="5" destOrd="0" presId="urn:microsoft.com/office/officeart/2005/8/layout/default"/>
    <dgm:cxn modelId="{53426838-5E93-446F-A6C0-4A7630F3DCD9}" type="presParOf" srcId="{DD9EAA74-7EB3-4EE8-8D38-2B07A7419078}" destId="{20249853-721E-4C02-B2B0-CC812DD90059}" srcOrd="6" destOrd="0" presId="urn:microsoft.com/office/officeart/2005/8/layout/default"/>
    <dgm:cxn modelId="{522C35E9-6A93-4370-8ECF-7EDA2AE02274}" type="presParOf" srcId="{DD9EAA74-7EB3-4EE8-8D38-2B07A7419078}" destId="{9D262DC3-A8FE-483A-B5CF-CDC9F01AD4F5}" srcOrd="7" destOrd="0" presId="urn:microsoft.com/office/officeart/2005/8/layout/default"/>
    <dgm:cxn modelId="{DC6A8830-936B-4F64-8EDB-1577ACA44DAD}" type="presParOf" srcId="{DD9EAA74-7EB3-4EE8-8D38-2B07A7419078}" destId="{7481221A-53EB-4D44-A2EE-82261810AABB}" srcOrd="8" destOrd="0" presId="urn:microsoft.com/office/officeart/2005/8/layout/default"/>
    <dgm:cxn modelId="{3336E35F-DE4B-40CC-B4B8-5E116D7D57A0}" type="presParOf" srcId="{DD9EAA74-7EB3-4EE8-8D38-2B07A7419078}" destId="{94F6D176-2207-42DC-9675-116CBEA19B37}" srcOrd="9" destOrd="0" presId="urn:microsoft.com/office/officeart/2005/8/layout/default"/>
    <dgm:cxn modelId="{5A2C4CE5-512F-4AE6-B8A8-F0A3FB711195}" type="presParOf" srcId="{DD9EAA74-7EB3-4EE8-8D38-2B07A7419078}" destId="{60B15DFC-FDD2-4C59-AAF4-1AB27E16ADC0}" srcOrd="10" destOrd="0" presId="urn:microsoft.com/office/officeart/2005/8/layout/default"/>
    <dgm:cxn modelId="{D05BE67C-C87A-4C34-97D0-0313E89BE81C}" type="presParOf" srcId="{DD9EAA74-7EB3-4EE8-8D38-2B07A7419078}" destId="{6076B82C-053A-4F68-9451-FD4CA0AD4289}" srcOrd="11" destOrd="0" presId="urn:microsoft.com/office/officeart/2005/8/layout/default"/>
    <dgm:cxn modelId="{A147267D-D5D8-49F8-BF91-5225B28A9439}" type="presParOf" srcId="{DD9EAA74-7EB3-4EE8-8D38-2B07A7419078}" destId="{9ADB4E0C-E53A-4DF5-A90F-5AB2F04FCAD6}" srcOrd="12" destOrd="0" presId="urn:microsoft.com/office/officeart/2005/8/layout/default"/>
    <dgm:cxn modelId="{E83181A5-51CA-466A-A254-195F1A8C8CF7}" type="presParOf" srcId="{DD9EAA74-7EB3-4EE8-8D38-2B07A7419078}" destId="{4F325CBB-9D2B-4B59-8B9C-55CDECC99F2C}" srcOrd="13" destOrd="0" presId="urn:microsoft.com/office/officeart/2005/8/layout/default"/>
    <dgm:cxn modelId="{BE6A19D3-D2D2-42FF-91C4-EF1796C3CB84}" type="presParOf" srcId="{DD9EAA74-7EB3-4EE8-8D38-2B07A7419078}" destId="{56D9BFF2-E8F1-4622-8EDF-1B94F81CD3A5}" srcOrd="14" destOrd="0" presId="urn:microsoft.com/office/officeart/2005/8/layout/default"/>
    <dgm:cxn modelId="{04EE7715-5700-4222-91B6-72C196921403}" type="presParOf" srcId="{DD9EAA74-7EB3-4EE8-8D38-2B07A7419078}" destId="{2566CE5C-41F9-4C97-BCB8-92420F4F1846}" srcOrd="15" destOrd="0" presId="urn:microsoft.com/office/officeart/2005/8/layout/default"/>
    <dgm:cxn modelId="{9C5DCF1A-8B99-4228-9A68-4340395793B9}" type="presParOf" srcId="{DD9EAA74-7EB3-4EE8-8D38-2B07A7419078}" destId="{816416A7-9281-4E3C-942D-23B266AAB65E}" srcOrd="16" destOrd="0" presId="urn:microsoft.com/office/officeart/2005/8/layout/default"/>
    <dgm:cxn modelId="{1F9A9BF4-DA67-4736-89D3-9705386DADF8}" type="presParOf" srcId="{DD9EAA74-7EB3-4EE8-8D38-2B07A7419078}" destId="{6BBEF12F-E89F-4C7A-9EA3-518496B33F0D}" srcOrd="17" destOrd="0" presId="urn:microsoft.com/office/officeart/2005/8/layout/default"/>
    <dgm:cxn modelId="{B06050B3-49EF-40C1-8FE4-EF4E9644E421}" type="presParOf" srcId="{DD9EAA74-7EB3-4EE8-8D38-2B07A7419078}" destId="{C94D2F36-8EDC-4F1A-85FD-027A221BADAD}" srcOrd="18" destOrd="0" presId="urn:microsoft.com/office/officeart/2005/8/layout/default"/>
    <dgm:cxn modelId="{9D78ED31-AA12-411D-A715-435D3203491D}" type="presParOf" srcId="{DD9EAA74-7EB3-4EE8-8D38-2B07A7419078}" destId="{A3F4CBCF-C155-4EFF-B94F-44060ED32653}" srcOrd="19" destOrd="0" presId="urn:microsoft.com/office/officeart/2005/8/layout/default"/>
    <dgm:cxn modelId="{E303B989-8D33-4A34-BE3B-65FE637DE8BC}" type="presParOf" srcId="{DD9EAA74-7EB3-4EE8-8D38-2B07A7419078}" destId="{35A9F228-A9D0-47AC-B903-5804D487EDC6}" srcOrd="20" destOrd="0" presId="urn:microsoft.com/office/officeart/2005/8/layout/default"/>
    <dgm:cxn modelId="{A7F64B01-805C-4FB4-B7A1-03D3EA7ECDFA}" type="presParOf" srcId="{DD9EAA74-7EB3-4EE8-8D38-2B07A7419078}" destId="{C10F13A9-1EDA-4B46-881B-4C69A79B4FAB}" srcOrd="21" destOrd="0" presId="urn:microsoft.com/office/officeart/2005/8/layout/default"/>
    <dgm:cxn modelId="{3FCCD257-2096-4F84-8CAE-CE8C4501FBFC}" type="presParOf" srcId="{DD9EAA74-7EB3-4EE8-8D38-2B07A7419078}" destId="{B994FFBC-0190-472A-BC46-AFA2C3DF8AFD}" srcOrd="22" destOrd="0" presId="urn:microsoft.com/office/officeart/2005/8/layout/default"/>
    <dgm:cxn modelId="{E43C3CF9-6F10-4399-82B4-B76ED2BE23FA}" type="presParOf" srcId="{DD9EAA74-7EB3-4EE8-8D38-2B07A7419078}" destId="{D3E9982A-5959-408F-9DDE-D1A7E3ADD05C}" srcOrd="23" destOrd="0" presId="urn:microsoft.com/office/officeart/2005/8/layout/default"/>
    <dgm:cxn modelId="{93E9D62D-B2F3-4ED0-BC9F-34C6D1083827}" type="presParOf" srcId="{DD9EAA74-7EB3-4EE8-8D38-2B07A7419078}" destId="{B30692A1-C3CD-4FEC-BE77-BA9D31C951BE}" srcOrd="24" destOrd="0" presId="urn:microsoft.com/office/officeart/2005/8/layout/default"/>
    <dgm:cxn modelId="{4042269F-F47C-4476-BD33-765E3023BE8D}" type="presParOf" srcId="{DD9EAA74-7EB3-4EE8-8D38-2B07A7419078}" destId="{4474D192-B8EB-41B5-8C1B-EB02EE4C7F99}" srcOrd="25" destOrd="0" presId="urn:microsoft.com/office/officeart/2005/8/layout/default"/>
    <dgm:cxn modelId="{CF39F030-EDE3-4C21-99DC-63B10F8DE186}" type="presParOf" srcId="{DD9EAA74-7EB3-4EE8-8D38-2B07A7419078}" destId="{4575A79A-3742-4657-AAD7-2ECED7D2BEBC}" srcOrd="26" destOrd="0" presId="urn:microsoft.com/office/officeart/2005/8/layout/default"/>
    <dgm:cxn modelId="{6D1858B5-EE22-413F-BBDE-E5DC52D04A71}" type="presParOf" srcId="{DD9EAA74-7EB3-4EE8-8D38-2B07A7419078}" destId="{BB71D93E-59D3-421F-BEE5-6F92AEB06ACB}" srcOrd="27" destOrd="0" presId="urn:microsoft.com/office/officeart/2005/8/layout/default"/>
    <dgm:cxn modelId="{E339C95E-3C00-483B-85C5-F02AF3477635}" type="presParOf" srcId="{DD9EAA74-7EB3-4EE8-8D38-2B07A7419078}" destId="{82217828-4115-43B3-908D-4A0BDC882655}" srcOrd="28" destOrd="0" presId="urn:microsoft.com/office/officeart/2005/8/layout/default"/>
    <dgm:cxn modelId="{7E7C1DAD-0A2C-4DA9-A683-73CF81304D18}" type="presParOf" srcId="{DD9EAA74-7EB3-4EE8-8D38-2B07A7419078}" destId="{F87E4C59-D9E2-4762-BDEB-244AF105F041}" srcOrd="29" destOrd="0" presId="urn:microsoft.com/office/officeart/2005/8/layout/default"/>
    <dgm:cxn modelId="{C5FE5C61-871D-4412-A714-FEBB0030A408}" type="presParOf" srcId="{DD9EAA74-7EB3-4EE8-8D38-2B07A7419078}" destId="{1760AD68-DCAB-4AA9-A689-88647370DC3A}" srcOrd="3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305BD9-7C89-441A-8B7D-BAE8C99F50DD}" type="doc">
      <dgm:prSet loTypeId="urn:microsoft.com/office/officeart/2005/8/layout/default" loCatId="list" qsTypeId="urn:microsoft.com/office/officeart/2005/8/quickstyle/simple1" qsCatId="simple" csTypeId="urn:microsoft.com/office/officeart/2005/8/colors/colorful2" csCatId="colorful"/>
      <dgm:spPr/>
      <dgm:t>
        <a:bodyPr/>
        <a:lstStyle/>
        <a:p>
          <a:endParaRPr lang="en-US"/>
        </a:p>
      </dgm:t>
    </dgm:pt>
    <dgm:pt modelId="{B1A31586-EC8A-4E62-B740-7A8DAD5BB023}">
      <dgm:prSet/>
      <dgm:spPr/>
      <dgm:t>
        <a:bodyPr/>
        <a:lstStyle/>
        <a:p>
          <a:r>
            <a:rPr lang="en-US" b="1" i="0" baseline="0"/>
            <a:t>Model Monitoring and Maintenance</a:t>
          </a:r>
          <a:r>
            <a:rPr lang="en-US" b="0" i="0" baseline="0"/>
            <a:t>:</a:t>
          </a:r>
          <a:endParaRPr lang="en-US"/>
        </a:p>
      </dgm:t>
    </dgm:pt>
    <dgm:pt modelId="{ECD1299B-592B-4D1A-AA9F-88DA90A0A788}" type="parTrans" cxnId="{1866D743-838C-483E-8BAA-3547B15A649E}">
      <dgm:prSet/>
      <dgm:spPr/>
      <dgm:t>
        <a:bodyPr/>
        <a:lstStyle/>
        <a:p>
          <a:endParaRPr lang="en-US"/>
        </a:p>
      </dgm:t>
    </dgm:pt>
    <dgm:pt modelId="{73131F11-A407-4046-A740-002013A6DAC3}" type="sibTrans" cxnId="{1866D743-838C-483E-8BAA-3547B15A649E}">
      <dgm:prSet/>
      <dgm:spPr/>
      <dgm:t>
        <a:bodyPr/>
        <a:lstStyle/>
        <a:p>
          <a:endParaRPr lang="en-US"/>
        </a:p>
      </dgm:t>
    </dgm:pt>
    <dgm:pt modelId="{E9AF7C44-010E-49C6-87BF-1146F9169976}">
      <dgm:prSet/>
      <dgm:spPr/>
      <dgm:t>
        <a:bodyPr/>
        <a:lstStyle/>
        <a:p>
          <a:r>
            <a:rPr lang="en-US" b="0" i="0" baseline="0"/>
            <a:t>Continuously monitor model performance and accuracy over time.</a:t>
          </a:r>
          <a:endParaRPr lang="en-US"/>
        </a:p>
      </dgm:t>
    </dgm:pt>
    <dgm:pt modelId="{733EF8B8-9447-4445-9C24-EB7FDDAEB620}" type="parTrans" cxnId="{A45D1AC8-8C3F-4095-86CD-CFB7961BBD54}">
      <dgm:prSet/>
      <dgm:spPr/>
      <dgm:t>
        <a:bodyPr/>
        <a:lstStyle/>
        <a:p>
          <a:endParaRPr lang="en-US"/>
        </a:p>
      </dgm:t>
    </dgm:pt>
    <dgm:pt modelId="{F9C34F5E-43EB-4C72-A77E-967B59368D69}" type="sibTrans" cxnId="{A45D1AC8-8C3F-4095-86CD-CFB7961BBD54}">
      <dgm:prSet/>
      <dgm:spPr/>
      <dgm:t>
        <a:bodyPr/>
        <a:lstStyle/>
        <a:p>
          <a:endParaRPr lang="en-US"/>
        </a:p>
      </dgm:t>
    </dgm:pt>
    <dgm:pt modelId="{44F85815-6232-4B8F-A899-348291D8D7F0}">
      <dgm:prSet/>
      <dgm:spPr/>
      <dgm:t>
        <a:bodyPr/>
        <a:lstStyle/>
        <a:p>
          <a:r>
            <a:rPr lang="en-US" b="0" i="0" baseline="0"/>
            <a:t>Update the model as necessary to accommodate changes in data patterns or business requirements.</a:t>
          </a:r>
          <a:endParaRPr lang="en-US"/>
        </a:p>
      </dgm:t>
    </dgm:pt>
    <dgm:pt modelId="{7B70E8F5-AABB-4903-BE86-A6CF4B3BCBF2}" type="parTrans" cxnId="{D4C1FA6D-C15B-4AD3-8F63-6979FAA60195}">
      <dgm:prSet/>
      <dgm:spPr/>
      <dgm:t>
        <a:bodyPr/>
        <a:lstStyle/>
        <a:p>
          <a:endParaRPr lang="en-US"/>
        </a:p>
      </dgm:t>
    </dgm:pt>
    <dgm:pt modelId="{0F8FB73F-FAF8-449C-9477-F16263221665}" type="sibTrans" cxnId="{D4C1FA6D-C15B-4AD3-8F63-6979FAA60195}">
      <dgm:prSet/>
      <dgm:spPr/>
      <dgm:t>
        <a:bodyPr/>
        <a:lstStyle/>
        <a:p>
          <a:endParaRPr lang="en-US"/>
        </a:p>
      </dgm:t>
    </dgm:pt>
    <dgm:pt modelId="{A9BDEC02-C504-40E0-92C2-FB59177C0C0D}">
      <dgm:prSet/>
      <dgm:spPr/>
      <dgm:t>
        <a:bodyPr/>
        <a:lstStyle/>
        <a:p>
          <a:r>
            <a:rPr lang="en-US" b="1" i="0" baseline="0"/>
            <a:t>Reporting and Communication</a:t>
          </a:r>
          <a:r>
            <a:rPr lang="en-US" b="0" i="0" baseline="0"/>
            <a:t>:</a:t>
          </a:r>
          <a:endParaRPr lang="en-US"/>
        </a:p>
      </dgm:t>
    </dgm:pt>
    <dgm:pt modelId="{98BCA646-2779-4D91-AE80-02A3011F11B5}" type="parTrans" cxnId="{23391D1C-C4E1-4FB9-B4A7-985B9163233E}">
      <dgm:prSet/>
      <dgm:spPr/>
      <dgm:t>
        <a:bodyPr/>
        <a:lstStyle/>
        <a:p>
          <a:endParaRPr lang="en-US"/>
        </a:p>
      </dgm:t>
    </dgm:pt>
    <dgm:pt modelId="{8405F18F-22D1-44C8-8F20-B6A083555501}" type="sibTrans" cxnId="{23391D1C-C4E1-4FB9-B4A7-985B9163233E}">
      <dgm:prSet/>
      <dgm:spPr/>
      <dgm:t>
        <a:bodyPr/>
        <a:lstStyle/>
        <a:p>
          <a:endParaRPr lang="en-US"/>
        </a:p>
      </dgm:t>
    </dgm:pt>
    <dgm:pt modelId="{1C0FC784-7647-4993-AA18-8529DCB79ED7}">
      <dgm:prSet/>
      <dgm:spPr/>
      <dgm:t>
        <a:bodyPr/>
        <a:lstStyle/>
        <a:p>
          <a:r>
            <a:rPr lang="en-US" b="0" i="0" baseline="0"/>
            <a:t>Document the predictive analysis process, findings, and insights.</a:t>
          </a:r>
          <a:endParaRPr lang="en-US"/>
        </a:p>
      </dgm:t>
    </dgm:pt>
    <dgm:pt modelId="{C9736943-B966-48F1-80B5-6747629B583D}" type="parTrans" cxnId="{12E3D934-B646-4989-8B99-02C8184BBD0C}">
      <dgm:prSet/>
      <dgm:spPr/>
      <dgm:t>
        <a:bodyPr/>
        <a:lstStyle/>
        <a:p>
          <a:endParaRPr lang="en-US"/>
        </a:p>
      </dgm:t>
    </dgm:pt>
    <dgm:pt modelId="{19AB816B-6FE0-4A96-B05C-048A073C7E7D}" type="sibTrans" cxnId="{12E3D934-B646-4989-8B99-02C8184BBD0C}">
      <dgm:prSet/>
      <dgm:spPr/>
      <dgm:t>
        <a:bodyPr/>
        <a:lstStyle/>
        <a:p>
          <a:endParaRPr lang="en-US"/>
        </a:p>
      </dgm:t>
    </dgm:pt>
    <dgm:pt modelId="{42D0563F-0CBA-4CC5-AB35-13609FB39544}">
      <dgm:prSet/>
      <dgm:spPr/>
      <dgm:t>
        <a:bodyPr/>
        <a:lstStyle/>
        <a:p>
          <a:r>
            <a:rPr lang="en-US" b="0" i="0" baseline="0"/>
            <a:t>Communicate results effectively to stakeholders through reports or presentations.</a:t>
          </a:r>
          <a:endParaRPr lang="en-US"/>
        </a:p>
      </dgm:t>
    </dgm:pt>
    <dgm:pt modelId="{2584C9F9-7ACA-49E2-ABA1-DB2513BBB2AF}" type="parTrans" cxnId="{29AEE1AD-EBBB-42A0-BFC3-4D90443266F6}">
      <dgm:prSet/>
      <dgm:spPr/>
      <dgm:t>
        <a:bodyPr/>
        <a:lstStyle/>
        <a:p>
          <a:endParaRPr lang="en-US"/>
        </a:p>
      </dgm:t>
    </dgm:pt>
    <dgm:pt modelId="{98BF497B-E38A-41A4-B707-F6B176E2B22A}" type="sibTrans" cxnId="{29AEE1AD-EBBB-42A0-BFC3-4D90443266F6}">
      <dgm:prSet/>
      <dgm:spPr/>
      <dgm:t>
        <a:bodyPr/>
        <a:lstStyle/>
        <a:p>
          <a:endParaRPr lang="en-US"/>
        </a:p>
      </dgm:t>
    </dgm:pt>
    <dgm:pt modelId="{34401E21-3C7A-4C14-87DE-86B934E1C579}" type="pres">
      <dgm:prSet presAssocID="{46305BD9-7C89-441A-8B7D-BAE8C99F50DD}" presName="diagram" presStyleCnt="0">
        <dgm:presLayoutVars>
          <dgm:dir/>
          <dgm:resizeHandles val="exact"/>
        </dgm:presLayoutVars>
      </dgm:prSet>
      <dgm:spPr/>
    </dgm:pt>
    <dgm:pt modelId="{09D7D7B4-CB9C-49BE-8264-3553CDE2D25A}" type="pres">
      <dgm:prSet presAssocID="{B1A31586-EC8A-4E62-B740-7A8DAD5BB023}" presName="node" presStyleLbl="node1" presStyleIdx="0" presStyleCnt="6">
        <dgm:presLayoutVars>
          <dgm:bulletEnabled val="1"/>
        </dgm:presLayoutVars>
      </dgm:prSet>
      <dgm:spPr/>
    </dgm:pt>
    <dgm:pt modelId="{AEDAA851-9155-40EE-85D7-0827AFFBD60C}" type="pres">
      <dgm:prSet presAssocID="{73131F11-A407-4046-A740-002013A6DAC3}" presName="sibTrans" presStyleCnt="0"/>
      <dgm:spPr/>
    </dgm:pt>
    <dgm:pt modelId="{D70DCF50-4ED2-4BCC-A1A6-1D3B115CA824}" type="pres">
      <dgm:prSet presAssocID="{E9AF7C44-010E-49C6-87BF-1146F9169976}" presName="node" presStyleLbl="node1" presStyleIdx="1" presStyleCnt="6">
        <dgm:presLayoutVars>
          <dgm:bulletEnabled val="1"/>
        </dgm:presLayoutVars>
      </dgm:prSet>
      <dgm:spPr/>
    </dgm:pt>
    <dgm:pt modelId="{681DF9AE-1DD3-46E8-B818-AAB3D2820441}" type="pres">
      <dgm:prSet presAssocID="{F9C34F5E-43EB-4C72-A77E-967B59368D69}" presName="sibTrans" presStyleCnt="0"/>
      <dgm:spPr/>
    </dgm:pt>
    <dgm:pt modelId="{68138843-E08B-4B94-BF33-53AC5C07F335}" type="pres">
      <dgm:prSet presAssocID="{44F85815-6232-4B8F-A899-348291D8D7F0}" presName="node" presStyleLbl="node1" presStyleIdx="2" presStyleCnt="6">
        <dgm:presLayoutVars>
          <dgm:bulletEnabled val="1"/>
        </dgm:presLayoutVars>
      </dgm:prSet>
      <dgm:spPr/>
    </dgm:pt>
    <dgm:pt modelId="{5FECF92C-C37A-46CC-AA17-EE82E00BC480}" type="pres">
      <dgm:prSet presAssocID="{0F8FB73F-FAF8-449C-9477-F16263221665}" presName="sibTrans" presStyleCnt="0"/>
      <dgm:spPr/>
    </dgm:pt>
    <dgm:pt modelId="{DDE986E3-F660-4BA3-AEDA-EADE4FB0C195}" type="pres">
      <dgm:prSet presAssocID="{A9BDEC02-C504-40E0-92C2-FB59177C0C0D}" presName="node" presStyleLbl="node1" presStyleIdx="3" presStyleCnt="6">
        <dgm:presLayoutVars>
          <dgm:bulletEnabled val="1"/>
        </dgm:presLayoutVars>
      </dgm:prSet>
      <dgm:spPr/>
    </dgm:pt>
    <dgm:pt modelId="{24894CC9-CFAF-48A7-9002-225066A2127E}" type="pres">
      <dgm:prSet presAssocID="{8405F18F-22D1-44C8-8F20-B6A083555501}" presName="sibTrans" presStyleCnt="0"/>
      <dgm:spPr/>
    </dgm:pt>
    <dgm:pt modelId="{C44454ED-2783-4E28-886B-F69CB2E1FB7E}" type="pres">
      <dgm:prSet presAssocID="{1C0FC784-7647-4993-AA18-8529DCB79ED7}" presName="node" presStyleLbl="node1" presStyleIdx="4" presStyleCnt="6">
        <dgm:presLayoutVars>
          <dgm:bulletEnabled val="1"/>
        </dgm:presLayoutVars>
      </dgm:prSet>
      <dgm:spPr/>
    </dgm:pt>
    <dgm:pt modelId="{64332450-173B-4965-A382-88C831B480BB}" type="pres">
      <dgm:prSet presAssocID="{19AB816B-6FE0-4A96-B05C-048A073C7E7D}" presName="sibTrans" presStyleCnt="0"/>
      <dgm:spPr/>
    </dgm:pt>
    <dgm:pt modelId="{599B757E-B8DA-45C4-914E-05DAD9EEE4E5}" type="pres">
      <dgm:prSet presAssocID="{42D0563F-0CBA-4CC5-AB35-13609FB39544}" presName="node" presStyleLbl="node1" presStyleIdx="5" presStyleCnt="6">
        <dgm:presLayoutVars>
          <dgm:bulletEnabled val="1"/>
        </dgm:presLayoutVars>
      </dgm:prSet>
      <dgm:spPr/>
    </dgm:pt>
  </dgm:ptLst>
  <dgm:cxnLst>
    <dgm:cxn modelId="{D9BD0409-5FC9-49DB-8F45-413C30001B3E}" type="presOf" srcId="{42D0563F-0CBA-4CC5-AB35-13609FB39544}" destId="{599B757E-B8DA-45C4-914E-05DAD9EEE4E5}" srcOrd="0" destOrd="0" presId="urn:microsoft.com/office/officeart/2005/8/layout/default"/>
    <dgm:cxn modelId="{23391D1C-C4E1-4FB9-B4A7-985B9163233E}" srcId="{46305BD9-7C89-441A-8B7D-BAE8C99F50DD}" destId="{A9BDEC02-C504-40E0-92C2-FB59177C0C0D}" srcOrd="3" destOrd="0" parTransId="{98BCA646-2779-4D91-AE80-02A3011F11B5}" sibTransId="{8405F18F-22D1-44C8-8F20-B6A083555501}"/>
    <dgm:cxn modelId="{8B15E52B-E30F-4BB0-B1D3-DC3D4FB4A666}" type="presOf" srcId="{44F85815-6232-4B8F-A899-348291D8D7F0}" destId="{68138843-E08B-4B94-BF33-53AC5C07F335}" srcOrd="0" destOrd="0" presId="urn:microsoft.com/office/officeart/2005/8/layout/default"/>
    <dgm:cxn modelId="{12E3D934-B646-4989-8B99-02C8184BBD0C}" srcId="{46305BD9-7C89-441A-8B7D-BAE8C99F50DD}" destId="{1C0FC784-7647-4993-AA18-8529DCB79ED7}" srcOrd="4" destOrd="0" parTransId="{C9736943-B966-48F1-80B5-6747629B583D}" sibTransId="{19AB816B-6FE0-4A96-B05C-048A073C7E7D}"/>
    <dgm:cxn modelId="{1866D743-838C-483E-8BAA-3547B15A649E}" srcId="{46305BD9-7C89-441A-8B7D-BAE8C99F50DD}" destId="{B1A31586-EC8A-4E62-B740-7A8DAD5BB023}" srcOrd="0" destOrd="0" parTransId="{ECD1299B-592B-4D1A-AA9F-88DA90A0A788}" sibTransId="{73131F11-A407-4046-A740-002013A6DAC3}"/>
    <dgm:cxn modelId="{2D9DC067-EEB6-4DFE-80E6-6F49AE5F7207}" type="presOf" srcId="{B1A31586-EC8A-4E62-B740-7A8DAD5BB023}" destId="{09D7D7B4-CB9C-49BE-8264-3553CDE2D25A}" srcOrd="0" destOrd="0" presId="urn:microsoft.com/office/officeart/2005/8/layout/default"/>
    <dgm:cxn modelId="{D4C1FA6D-C15B-4AD3-8F63-6979FAA60195}" srcId="{46305BD9-7C89-441A-8B7D-BAE8C99F50DD}" destId="{44F85815-6232-4B8F-A899-348291D8D7F0}" srcOrd="2" destOrd="0" parTransId="{7B70E8F5-AABB-4903-BE86-A6CF4B3BCBF2}" sibTransId="{0F8FB73F-FAF8-449C-9477-F16263221665}"/>
    <dgm:cxn modelId="{D6EED34F-CD3B-411B-A0BB-4462B6DDF29F}" type="presOf" srcId="{A9BDEC02-C504-40E0-92C2-FB59177C0C0D}" destId="{DDE986E3-F660-4BA3-AEDA-EADE4FB0C195}" srcOrd="0" destOrd="0" presId="urn:microsoft.com/office/officeart/2005/8/layout/default"/>
    <dgm:cxn modelId="{D7A7AA98-1982-41D1-9B3D-E93004C2F0EE}" type="presOf" srcId="{E9AF7C44-010E-49C6-87BF-1146F9169976}" destId="{D70DCF50-4ED2-4BCC-A1A6-1D3B115CA824}" srcOrd="0" destOrd="0" presId="urn:microsoft.com/office/officeart/2005/8/layout/default"/>
    <dgm:cxn modelId="{D17C5BA5-A4E3-4D79-9E88-727A953753BB}" type="presOf" srcId="{46305BD9-7C89-441A-8B7D-BAE8C99F50DD}" destId="{34401E21-3C7A-4C14-87DE-86B934E1C579}" srcOrd="0" destOrd="0" presId="urn:microsoft.com/office/officeart/2005/8/layout/default"/>
    <dgm:cxn modelId="{29AEE1AD-EBBB-42A0-BFC3-4D90443266F6}" srcId="{46305BD9-7C89-441A-8B7D-BAE8C99F50DD}" destId="{42D0563F-0CBA-4CC5-AB35-13609FB39544}" srcOrd="5" destOrd="0" parTransId="{2584C9F9-7ACA-49E2-ABA1-DB2513BBB2AF}" sibTransId="{98BF497B-E38A-41A4-B707-F6B176E2B22A}"/>
    <dgm:cxn modelId="{A45D1AC8-8C3F-4095-86CD-CFB7961BBD54}" srcId="{46305BD9-7C89-441A-8B7D-BAE8C99F50DD}" destId="{E9AF7C44-010E-49C6-87BF-1146F9169976}" srcOrd="1" destOrd="0" parTransId="{733EF8B8-9447-4445-9C24-EB7FDDAEB620}" sibTransId="{F9C34F5E-43EB-4C72-A77E-967B59368D69}"/>
    <dgm:cxn modelId="{F09D6FEE-F09C-448A-8A6D-CF975EB9D1BE}" type="presOf" srcId="{1C0FC784-7647-4993-AA18-8529DCB79ED7}" destId="{C44454ED-2783-4E28-886B-F69CB2E1FB7E}" srcOrd="0" destOrd="0" presId="urn:microsoft.com/office/officeart/2005/8/layout/default"/>
    <dgm:cxn modelId="{B02AD1A1-6548-4925-ADD2-EBF1A12DDEB5}" type="presParOf" srcId="{34401E21-3C7A-4C14-87DE-86B934E1C579}" destId="{09D7D7B4-CB9C-49BE-8264-3553CDE2D25A}" srcOrd="0" destOrd="0" presId="urn:microsoft.com/office/officeart/2005/8/layout/default"/>
    <dgm:cxn modelId="{CD52B93C-B451-422A-864B-3BB4F9213BAB}" type="presParOf" srcId="{34401E21-3C7A-4C14-87DE-86B934E1C579}" destId="{AEDAA851-9155-40EE-85D7-0827AFFBD60C}" srcOrd="1" destOrd="0" presId="urn:microsoft.com/office/officeart/2005/8/layout/default"/>
    <dgm:cxn modelId="{A0E2EE78-D36F-4F2A-BC9B-92FBCA263650}" type="presParOf" srcId="{34401E21-3C7A-4C14-87DE-86B934E1C579}" destId="{D70DCF50-4ED2-4BCC-A1A6-1D3B115CA824}" srcOrd="2" destOrd="0" presId="urn:microsoft.com/office/officeart/2005/8/layout/default"/>
    <dgm:cxn modelId="{95AF5BB6-A006-4AA3-BF28-CEB0954DB59F}" type="presParOf" srcId="{34401E21-3C7A-4C14-87DE-86B934E1C579}" destId="{681DF9AE-1DD3-46E8-B818-AAB3D2820441}" srcOrd="3" destOrd="0" presId="urn:microsoft.com/office/officeart/2005/8/layout/default"/>
    <dgm:cxn modelId="{06C199EC-54F6-4BE0-895E-D327E3157A2A}" type="presParOf" srcId="{34401E21-3C7A-4C14-87DE-86B934E1C579}" destId="{68138843-E08B-4B94-BF33-53AC5C07F335}" srcOrd="4" destOrd="0" presId="urn:microsoft.com/office/officeart/2005/8/layout/default"/>
    <dgm:cxn modelId="{E5B3D2CB-0776-4139-A4C7-4A6C9DAB7D11}" type="presParOf" srcId="{34401E21-3C7A-4C14-87DE-86B934E1C579}" destId="{5FECF92C-C37A-46CC-AA17-EE82E00BC480}" srcOrd="5" destOrd="0" presId="urn:microsoft.com/office/officeart/2005/8/layout/default"/>
    <dgm:cxn modelId="{8CCFAAEE-59B2-4C4A-A73C-3F35C93CD4F5}" type="presParOf" srcId="{34401E21-3C7A-4C14-87DE-86B934E1C579}" destId="{DDE986E3-F660-4BA3-AEDA-EADE4FB0C195}" srcOrd="6" destOrd="0" presId="urn:microsoft.com/office/officeart/2005/8/layout/default"/>
    <dgm:cxn modelId="{509926F4-FFB9-4BD8-B204-E21FFBE99C35}" type="presParOf" srcId="{34401E21-3C7A-4C14-87DE-86B934E1C579}" destId="{24894CC9-CFAF-48A7-9002-225066A2127E}" srcOrd="7" destOrd="0" presId="urn:microsoft.com/office/officeart/2005/8/layout/default"/>
    <dgm:cxn modelId="{B1CA9AFE-D1E3-46A9-A851-2FE78DF1D05A}" type="presParOf" srcId="{34401E21-3C7A-4C14-87DE-86B934E1C579}" destId="{C44454ED-2783-4E28-886B-F69CB2E1FB7E}" srcOrd="8" destOrd="0" presId="urn:microsoft.com/office/officeart/2005/8/layout/default"/>
    <dgm:cxn modelId="{00D38CB3-22DB-403C-B460-115ACE0DF7A7}" type="presParOf" srcId="{34401E21-3C7A-4C14-87DE-86B934E1C579}" destId="{64332450-173B-4965-A382-88C831B480BB}" srcOrd="9" destOrd="0" presId="urn:microsoft.com/office/officeart/2005/8/layout/default"/>
    <dgm:cxn modelId="{FDCFE002-9697-4305-AC29-59EEEFE4A388}" type="presParOf" srcId="{34401E21-3C7A-4C14-87DE-86B934E1C579}" destId="{599B757E-B8DA-45C4-914E-05DAD9EEE4E5}"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05E8EC8-ACD7-4E22-9514-7EB78950879D}" type="doc">
      <dgm:prSet loTypeId="urn:microsoft.com/office/officeart/2005/8/layout/default" loCatId="list" qsTypeId="urn:microsoft.com/office/officeart/2005/8/quickstyle/simple1" qsCatId="simple" csTypeId="urn:microsoft.com/office/officeart/2005/8/colors/accent1_2" csCatId="accent1"/>
      <dgm:spPr/>
      <dgm:t>
        <a:bodyPr/>
        <a:lstStyle/>
        <a:p>
          <a:endParaRPr lang="en-US"/>
        </a:p>
      </dgm:t>
    </dgm:pt>
    <dgm:pt modelId="{98ECDBD4-23D8-4105-AB2E-5FB3525AA65B}">
      <dgm:prSet/>
      <dgm:spPr/>
      <dgm:t>
        <a:bodyPr/>
        <a:lstStyle/>
        <a:p>
          <a:r>
            <a:rPr lang="en-US" b="1" i="0" baseline="0"/>
            <a:t>Define the Objective</a:t>
          </a:r>
          <a:r>
            <a:rPr lang="en-US" b="0" i="0" baseline="0"/>
            <a:t>:</a:t>
          </a:r>
          <a:endParaRPr lang="en-US"/>
        </a:p>
      </dgm:t>
    </dgm:pt>
    <dgm:pt modelId="{13FECCB0-1C10-4EC7-92B0-49FD2817D619}" type="parTrans" cxnId="{98A83822-AE6E-443D-8074-26FEBD9ACA44}">
      <dgm:prSet/>
      <dgm:spPr/>
      <dgm:t>
        <a:bodyPr/>
        <a:lstStyle/>
        <a:p>
          <a:endParaRPr lang="en-US"/>
        </a:p>
      </dgm:t>
    </dgm:pt>
    <dgm:pt modelId="{AD09238E-818C-421B-9F44-994BAFF213CE}" type="sibTrans" cxnId="{98A83822-AE6E-443D-8074-26FEBD9ACA44}">
      <dgm:prSet/>
      <dgm:spPr/>
      <dgm:t>
        <a:bodyPr/>
        <a:lstStyle/>
        <a:p>
          <a:endParaRPr lang="en-US"/>
        </a:p>
      </dgm:t>
    </dgm:pt>
    <dgm:pt modelId="{2BE05283-0053-4238-AD84-870BC0E12659}">
      <dgm:prSet/>
      <dgm:spPr/>
      <dgm:t>
        <a:bodyPr/>
        <a:lstStyle/>
        <a:p>
          <a:r>
            <a:rPr lang="en-US" b="0" i="0" baseline="0"/>
            <a:t>State the specific questions or hypotheses you want to investigate.</a:t>
          </a:r>
          <a:endParaRPr lang="en-US"/>
        </a:p>
      </dgm:t>
    </dgm:pt>
    <dgm:pt modelId="{5F40A2D9-3D94-45AC-89F9-86BE75AC0117}" type="parTrans" cxnId="{2F8E7C3B-041B-4A96-9886-EB5C9FE811A8}">
      <dgm:prSet/>
      <dgm:spPr/>
      <dgm:t>
        <a:bodyPr/>
        <a:lstStyle/>
        <a:p>
          <a:endParaRPr lang="en-US"/>
        </a:p>
      </dgm:t>
    </dgm:pt>
    <dgm:pt modelId="{762C8A85-3AFA-405C-AA40-A739A20E5EB0}" type="sibTrans" cxnId="{2F8E7C3B-041B-4A96-9886-EB5C9FE811A8}">
      <dgm:prSet/>
      <dgm:spPr/>
      <dgm:t>
        <a:bodyPr/>
        <a:lstStyle/>
        <a:p>
          <a:endParaRPr lang="en-US"/>
        </a:p>
      </dgm:t>
    </dgm:pt>
    <dgm:pt modelId="{DF65EC7D-45C1-4121-AD6A-1E50A968B539}">
      <dgm:prSet/>
      <dgm:spPr/>
      <dgm:t>
        <a:bodyPr/>
        <a:lstStyle/>
        <a:p>
          <a:r>
            <a:rPr lang="en-US" b="1" i="0" baseline="0"/>
            <a:t>Data Collection</a:t>
          </a:r>
          <a:r>
            <a:rPr lang="en-US" b="0" i="0" baseline="0"/>
            <a:t>:</a:t>
          </a:r>
          <a:endParaRPr lang="en-US"/>
        </a:p>
      </dgm:t>
    </dgm:pt>
    <dgm:pt modelId="{1ABAF7F1-FE56-4E65-9F90-59DF1692B65B}" type="parTrans" cxnId="{457AA3FF-1E68-4E37-A0F0-1DD2AD4BA8D2}">
      <dgm:prSet/>
      <dgm:spPr/>
      <dgm:t>
        <a:bodyPr/>
        <a:lstStyle/>
        <a:p>
          <a:endParaRPr lang="en-US"/>
        </a:p>
      </dgm:t>
    </dgm:pt>
    <dgm:pt modelId="{F0F0C331-ABE0-4FB7-B026-47B9D62C2FAC}" type="sibTrans" cxnId="{457AA3FF-1E68-4E37-A0F0-1DD2AD4BA8D2}">
      <dgm:prSet/>
      <dgm:spPr/>
      <dgm:t>
        <a:bodyPr/>
        <a:lstStyle/>
        <a:p>
          <a:endParaRPr lang="en-US"/>
        </a:p>
      </dgm:t>
    </dgm:pt>
    <dgm:pt modelId="{52F47AE0-CF58-4A79-90A9-FC3CBFF1CEA2}">
      <dgm:prSet/>
      <dgm:spPr/>
      <dgm:t>
        <a:bodyPr/>
        <a:lstStyle/>
        <a:p>
          <a:r>
            <a:rPr lang="en-US" b="0" i="0" baseline="0"/>
            <a:t>Collect the relevant dataset(s) and ensure data quality.</a:t>
          </a:r>
          <a:endParaRPr lang="en-US"/>
        </a:p>
      </dgm:t>
    </dgm:pt>
    <dgm:pt modelId="{5B522A81-0F76-447B-83D4-246C20A28826}" type="parTrans" cxnId="{527D15CC-C81D-42A7-BFC8-6C466B747657}">
      <dgm:prSet/>
      <dgm:spPr/>
      <dgm:t>
        <a:bodyPr/>
        <a:lstStyle/>
        <a:p>
          <a:endParaRPr lang="en-US"/>
        </a:p>
      </dgm:t>
    </dgm:pt>
    <dgm:pt modelId="{33065E02-265C-47DA-932A-8D9E3643E589}" type="sibTrans" cxnId="{527D15CC-C81D-42A7-BFC8-6C466B747657}">
      <dgm:prSet/>
      <dgm:spPr/>
      <dgm:t>
        <a:bodyPr/>
        <a:lstStyle/>
        <a:p>
          <a:endParaRPr lang="en-US"/>
        </a:p>
      </dgm:t>
    </dgm:pt>
    <dgm:pt modelId="{D0CF4AA0-347D-491C-B0F4-5C79C3A6CB39}">
      <dgm:prSet/>
      <dgm:spPr/>
      <dgm:t>
        <a:bodyPr/>
        <a:lstStyle/>
        <a:p>
          <a:r>
            <a:rPr lang="en-US" b="1" i="0" baseline="0"/>
            <a:t>Data Cleaning</a:t>
          </a:r>
          <a:r>
            <a:rPr lang="en-US" b="0" i="0" baseline="0"/>
            <a:t>:</a:t>
          </a:r>
          <a:endParaRPr lang="en-US"/>
        </a:p>
      </dgm:t>
    </dgm:pt>
    <dgm:pt modelId="{47E291C8-22E0-4A5A-B103-94320AA10410}" type="parTrans" cxnId="{A25328ED-4DB1-48F0-8E89-9DECFA57866D}">
      <dgm:prSet/>
      <dgm:spPr/>
      <dgm:t>
        <a:bodyPr/>
        <a:lstStyle/>
        <a:p>
          <a:endParaRPr lang="en-US"/>
        </a:p>
      </dgm:t>
    </dgm:pt>
    <dgm:pt modelId="{4F2B93A4-C108-4554-86E3-5A26B5521771}" type="sibTrans" cxnId="{A25328ED-4DB1-48F0-8E89-9DECFA57866D}">
      <dgm:prSet/>
      <dgm:spPr/>
      <dgm:t>
        <a:bodyPr/>
        <a:lstStyle/>
        <a:p>
          <a:endParaRPr lang="en-US"/>
        </a:p>
      </dgm:t>
    </dgm:pt>
    <dgm:pt modelId="{EC2C51B7-C129-4699-8FC7-332FDD6900F8}">
      <dgm:prSet/>
      <dgm:spPr/>
      <dgm:t>
        <a:bodyPr/>
        <a:lstStyle/>
        <a:p>
          <a:r>
            <a:rPr lang="en-US" b="0" i="0" baseline="0"/>
            <a:t>Handle missing values (imputation or removal).</a:t>
          </a:r>
          <a:endParaRPr lang="en-US"/>
        </a:p>
      </dgm:t>
    </dgm:pt>
    <dgm:pt modelId="{7148B8AD-6E51-4A50-9CFD-CB4F708FB302}" type="parTrans" cxnId="{ED52F5C6-07AF-4C54-9B52-97638AF5D5A6}">
      <dgm:prSet/>
      <dgm:spPr/>
      <dgm:t>
        <a:bodyPr/>
        <a:lstStyle/>
        <a:p>
          <a:endParaRPr lang="en-US"/>
        </a:p>
      </dgm:t>
    </dgm:pt>
    <dgm:pt modelId="{4D3CA8D3-1D61-450C-ABB3-DC48225682D5}" type="sibTrans" cxnId="{ED52F5C6-07AF-4C54-9B52-97638AF5D5A6}">
      <dgm:prSet/>
      <dgm:spPr/>
      <dgm:t>
        <a:bodyPr/>
        <a:lstStyle/>
        <a:p>
          <a:endParaRPr lang="en-US"/>
        </a:p>
      </dgm:t>
    </dgm:pt>
    <dgm:pt modelId="{6B93DE17-EB8C-4312-B562-662AC5B4F855}">
      <dgm:prSet/>
      <dgm:spPr/>
      <dgm:t>
        <a:bodyPr/>
        <a:lstStyle/>
        <a:p>
          <a:r>
            <a:rPr lang="en-US" b="0" i="0" baseline="0"/>
            <a:t>Correct inconsistencies and remove duplicates.</a:t>
          </a:r>
          <a:endParaRPr lang="en-US"/>
        </a:p>
      </dgm:t>
    </dgm:pt>
    <dgm:pt modelId="{DA5FD9CB-6BA8-4682-856D-1EC141BBD6CA}" type="parTrans" cxnId="{76FBB05B-C906-4705-BF6D-5E5B8B88A7BC}">
      <dgm:prSet/>
      <dgm:spPr/>
      <dgm:t>
        <a:bodyPr/>
        <a:lstStyle/>
        <a:p>
          <a:endParaRPr lang="en-US"/>
        </a:p>
      </dgm:t>
    </dgm:pt>
    <dgm:pt modelId="{4C1996CA-5827-454C-9634-9DDFA96415C9}" type="sibTrans" cxnId="{76FBB05B-C906-4705-BF6D-5E5B8B88A7BC}">
      <dgm:prSet/>
      <dgm:spPr/>
      <dgm:t>
        <a:bodyPr/>
        <a:lstStyle/>
        <a:p>
          <a:endParaRPr lang="en-US"/>
        </a:p>
      </dgm:t>
    </dgm:pt>
    <dgm:pt modelId="{0FB04D31-E302-460F-A9C8-E4DB8701851B}">
      <dgm:prSet/>
      <dgm:spPr/>
      <dgm:t>
        <a:bodyPr/>
        <a:lstStyle/>
        <a:p>
          <a:r>
            <a:rPr lang="en-US" b="1" i="0" baseline="0"/>
            <a:t>Univariate Analysis</a:t>
          </a:r>
          <a:r>
            <a:rPr lang="en-US" b="0" i="0" baseline="0"/>
            <a:t>:</a:t>
          </a:r>
          <a:endParaRPr lang="en-US"/>
        </a:p>
      </dgm:t>
    </dgm:pt>
    <dgm:pt modelId="{B750A175-26AC-41EE-8D1A-BD2C9B43B77E}" type="parTrans" cxnId="{585E75B4-2751-4476-ACE5-7DE4AED89744}">
      <dgm:prSet/>
      <dgm:spPr/>
      <dgm:t>
        <a:bodyPr/>
        <a:lstStyle/>
        <a:p>
          <a:endParaRPr lang="en-US"/>
        </a:p>
      </dgm:t>
    </dgm:pt>
    <dgm:pt modelId="{01AEA530-743C-4282-8A13-812879EE8EF1}" type="sibTrans" cxnId="{585E75B4-2751-4476-ACE5-7DE4AED89744}">
      <dgm:prSet/>
      <dgm:spPr/>
      <dgm:t>
        <a:bodyPr/>
        <a:lstStyle/>
        <a:p>
          <a:endParaRPr lang="en-US"/>
        </a:p>
      </dgm:t>
    </dgm:pt>
    <dgm:pt modelId="{E6F2967D-F97E-46E4-90BB-3D97F8606510}">
      <dgm:prSet/>
      <dgm:spPr/>
      <dgm:t>
        <a:bodyPr/>
        <a:lstStyle/>
        <a:p>
          <a:r>
            <a:rPr lang="en-US" b="0" i="0" baseline="0"/>
            <a:t>Analyze individual variables.</a:t>
          </a:r>
          <a:endParaRPr lang="en-US"/>
        </a:p>
      </dgm:t>
    </dgm:pt>
    <dgm:pt modelId="{0FC8BFB8-B470-4985-BC4B-1DA6F60EB1FA}" type="parTrans" cxnId="{AC0D393B-EEAF-42F0-8A7F-BA310CFA8F55}">
      <dgm:prSet/>
      <dgm:spPr/>
      <dgm:t>
        <a:bodyPr/>
        <a:lstStyle/>
        <a:p>
          <a:endParaRPr lang="en-US"/>
        </a:p>
      </dgm:t>
    </dgm:pt>
    <dgm:pt modelId="{79C2CB09-19AE-44D8-B808-9877DDE72564}" type="sibTrans" cxnId="{AC0D393B-EEAF-42F0-8A7F-BA310CFA8F55}">
      <dgm:prSet/>
      <dgm:spPr/>
      <dgm:t>
        <a:bodyPr/>
        <a:lstStyle/>
        <a:p>
          <a:endParaRPr lang="en-US"/>
        </a:p>
      </dgm:t>
    </dgm:pt>
    <dgm:pt modelId="{5A0EFF1E-E30E-426E-BF21-5BDD56F58D1A}">
      <dgm:prSet/>
      <dgm:spPr/>
      <dgm:t>
        <a:bodyPr/>
        <a:lstStyle/>
        <a:p>
          <a:r>
            <a:rPr lang="en-US" b="1" i="0" baseline="0"/>
            <a:t>Visualization Techniques</a:t>
          </a:r>
          <a:r>
            <a:rPr lang="en-US" b="0" i="0" baseline="0"/>
            <a:t>:</a:t>
          </a:r>
          <a:endParaRPr lang="en-US"/>
        </a:p>
      </dgm:t>
    </dgm:pt>
    <dgm:pt modelId="{669C664A-9FAB-4E89-A77D-BE3E3E3C6FD1}" type="parTrans" cxnId="{327220EB-A816-431D-A9C7-659F76076813}">
      <dgm:prSet/>
      <dgm:spPr/>
      <dgm:t>
        <a:bodyPr/>
        <a:lstStyle/>
        <a:p>
          <a:endParaRPr lang="en-US"/>
        </a:p>
      </dgm:t>
    </dgm:pt>
    <dgm:pt modelId="{4B1202BF-BDA5-4699-BD90-326640D6F52B}" type="sibTrans" cxnId="{327220EB-A816-431D-A9C7-659F76076813}">
      <dgm:prSet/>
      <dgm:spPr/>
      <dgm:t>
        <a:bodyPr/>
        <a:lstStyle/>
        <a:p>
          <a:endParaRPr lang="en-US"/>
        </a:p>
      </dgm:t>
    </dgm:pt>
    <dgm:pt modelId="{765ABA9E-4AAE-4412-8F66-302C5792BE68}">
      <dgm:prSet/>
      <dgm:spPr/>
      <dgm:t>
        <a:bodyPr/>
        <a:lstStyle/>
        <a:p>
          <a:r>
            <a:rPr lang="en-US" b="1" i="0" baseline="0"/>
            <a:t>Histograms</a:t>
          </a:r>
          <a:r>
            <a:rPr lang="en-US" b="0" i="0" baseline="0"/>
            <a:t>: Show the distribution of numerical variables.</a:t>
          </a:r>
          <a:endParaRPr lang="en-US"/>
        </a:p>
      </dgm:t>
    </dgm:pt>
    <dgm:pt modelId="{D7B329C0-AF2F-4310-B220-2D6683FA806A}" type="parTrans" cxnId="{D211C4E5-2403-4DF0-852A-7F7463F588B5}">
      <dgm:prSet/>
      <dgm:spPr/>
      <dgm:t>
        <a:bodyPr/>
        <a:lstStyle/>
        <a:p>
          <a:endParaRPr lang="en-US"/>
        </a:p>
      </dgm:t>
    </dgm:pt>
    <dgm:pt modelId="{B079BF78-2536-4DF3-B56A-9785C1271E99}" type="sibTrans" cxnId="{D211C4E5-2403-4DF0-852A-7F7463F588B5}">
      <dgm:prSet/>
      <dgm:spPr/>
      <dgm:t>
        <a:bodyPr/>
        <a:lstStyle/>
        <a:p>
          <a:endParaRPr lang="en-US"/>
        </a:p>
      </dgm:t>
    </dgm:pt>
    <dgm:pt modelId="{F6831A6D-F944-4A47-B693-12F8137590AE}">
      <dgm:prSet/>
      <dgm:spPr/>
      <dgm:t>
        <a:bodyPr/>
        <a:lstStyle/>
        <a:p>
          <a:r>
            <a:rPr lang="en-US" b="1" i="0" baseline="0"/>
            <a:t>Box Plots</a:t>
          </a:r>
          <a:r>
            <a:rPr lang="en-US" b="0" i="0" baseline="0"/>
            <a:t>: Identify outliers and visualize the spread of the data.</a:t>
          </a:r>
          <a:endParaRPr lang="en-US"/>
        </a:p>
      </dgm:t>
    </dgm:pt>
    <dgm:pt modelId="{BCCC2772-8D02-43D3-A2E5-C9FD3DAB2D9D}" type="parTrans" cxnId="{B964D830-1AFC-45E9-954F-82D51546CBE5}">
      <dgm:prSet/>
      <dgm:spPr/>
      <dgm:t>
        <a:bodyPr/>
        <a:lstStyle/>
        <a:p>
          <a:endParaRPr lang="en-US"/>
        </a:p>
      </dgm:t>
    </dgm:pt>
    <dgm:pt modelId="{E6D2F44A-3360-4A47-A631-3D256C4C1548}" type="sibTrans" cxnId="{B964D830-1AFC-45E9-954F-82D51546CBE5}">
      <dgm:prSet/>
      <dgm:spPr/>
      <dgm:t>
        <a:bodyPr/>
        <a:lstStyle/>
        <a:p>
          <a:endParaRPr lang="en-US"/>
        </a:p>
      </dgm:t>
    </dgm:pt>
    <dgm:pt modelId="{C40BCED3-9A07-4994-888E-0344AA075B0B}">
      <dgm:prSet/>
      <dgm:spPr/>
      <dgm:t>
        <a:bodyPr/>
        <a:lstStyle/>
        <a:p>
          <a:r>
            <a:rPr lang="en-US" b="1" i="0" baseline="0"/>
            <a:t>Bar Charts</a:t>
          </a:r>
          <a:r>
            <a:rPr lang="en-US" b="0" i="0" baseline="0"/>
            <a:t>: Visualize categorical variables and their frequencies.</a:t>
          </a:r>
          <a:endParaRPr lang="en-US"/>
        </a:p>
      </dgm:t>
    </dgm:pt>
    <dgm:pt modelId="{9BF5EEA6-560C-4D66-8EEA-8180E50ECF13}" type="parTrans" cxnId="{7CD26228-D6C3-4D1D-AC27-3DD230EB6BC2}">
      <dgm:prSet/>
      <dgm:spPr/>
      <dgm:t>
        <a:bodyPr/>
        <a:lstStyle/>
        <a:p>
          <a:endParaRPr lang="en-US"/>
        </a:p>
      </dgm:t>
    </dgm:pt>
    <dgm:pt modelId="{551406BB-715D-4BF7-91BD-A35B27F8EB21}" type="sibTrans" cxnId="{7CD26228-D6C3-4D1D-AC27-3DD230EB6BC2}">
      <dgm:prSet/>
      <dgm:spPr/>
      <dgm:t>
        <a:bodyPr/>
        <a:lstStyle/>
        <a:p>
          <a:endParaRPr lang="en-US"/>
        </a:p>
      </dgm:t>
    </dgm:pt>
    <dgm:pt modelId="{C34F4D1B-2257-43FA-B4CB-ED538C210D60}" type="pres">
      <dgm:prSet presAssocID="{205E8EC8-ACD7-4E22-9514-7EB78950879D}" presName="diagram" presStyleCnt="0">
        <dgm:presLayoutVars>
          <dgm:dir/>
          <dgm:resizeHandles val="exact"/>
        </dgm:presLayoutVars>
      </dgm:prSet>
      <dgm:spPr/>
    </dgm:pt>
    <dgm:pt modelId="{6873B2E9-81B0-4E68-B973-C88916712265}" type="pres">
      <dgm:prSet presAssocID="{98ECDBD4-23D8-4105-AB2E-5FB3525AA65B}" presName="node" presStyleLbl="node1" presStyleIdx="0" presStyleCnt="10">
        <dgm:presLayoutVars>
          <dgm:bulletEnabled val="1"/>
        </dgm:presLayoutVars>
      </dgm:prSet>
      <dgm:spPr/>
    </dgm:pt>
    <dgm:pt modelId="{3B236994-985E-4C7A-B6A9-602A8FAF42C7}" type="pres">
      <dgm:prSet presAssocID="{AD09238E-818C-421B-9F44-994BAFF213CE}" presName="sibTrans" presStyleCnt="0"/>
      <dgm:spPr/>
    </dgm:pt>
    <dgm:pt modelId="{91E8F519-C5B8-402D-A5F3-79D4AE0F85E3}" type="pres">
      <dgm:prSet presAssocID="{2BE05283-0053-4238-AD84-870BC0E12659}" presName="node" presStyleLbl="node1" presStyleIdx="1" presStyleCnt="10">
        <dgm:presLayoutVars>
          <dgm:bulletEnabled val="1"/>
        </dgm:presLayoutVars>
      </dgm:prSet>
      <dgm:spPr/>
    </dgm:pt>
    <dgm:pt modelId="{D9C934CD-ABD6-45F6-A492-E5672CF00D88}" type="pres">
      <dgm:prSet presAssocID="{762C8A85-3AFA-405C-AA40-A739A20E5EB0}" presName="sibTrans" presStyleCnt="0"/>
      <dgm:spPr/>
    </dgm:pt>
    <dgm:pt modelId="{0269C9C6-C652-475D-9923-9D811FF07640}" type="pres">
      <dgm:prSet presAssocID="{DF65EC7D-45C1-4121-AD6A-1E50A968B539}" presName="node" presStyleLbl="node1" presStyleIdx="2" presStyleCnt="10">
        <dgm:presLayoutVars>
          <dgm:bulletEnabled val="1"/>
        </dgm:presLayoutVars>
      </dgm:prSet>
      <dgm:spPr/>
    </dgm:pt>
    <dgm:pt modelId="{21E932F8-EE32-4D70-876D-B5AC3111BEDB}" type="pres">
      <dgm:prSet presAssocID="{F0F0C331-ABE0-4FB7-B026-47B9D62C2FAC}" presName="sibTrans" presStyleCnt="0"/>
      <dgm:spPr/>
    </dgm:pt>
    <dgm:pt modelId="{B3E7D047-B4EC-4335-9EB5-398D2B97D099}" type="pres">
      <dgm:prSet presAssocID="{52F47AE0-CF58-4A79-90A9-FC3CBFF1CEA2}" presName="node" presStyleLbl="node1" presStyleIdx="3" presStyleCnt="10">
        <dgm:presLayoutVars>
          <dgm:bulletEnabled val="1"/>
        </dgm:presLayoutVars>
      </dgm:prSet>
      <dgm:spPr/>
    </dgm:pt>
    <dgm:pt modelId="{E269026E-F11B-4282-9363-08A5E0C61361}" type="pres">
      <dgm:prSet presAssocID="{33065E02-265C-47DA-932A-8D9E3643E589}" presName="sibTrans" presStyleCnt="0"/>
      <dgm:spPr/>
    </dgm:pt>
    <dgm:pt modelId="{DD48A290-1617-41F7-95C2-580243BD67AB}" type="pres">
      <dgm:prSet presAssocID="{D0CF4AA0-347D-491C-B0F4-5C79C3A6CB39}" presName="node" presStyleLbl="node1" presStyleIdx="4" presStyleCnt="10">
        <dgm:presLayoutVars>
          <dgm:bulletEnabled val="1"/>
        </dgm:presLayoutVars>
      </dgm:prSet>
      <dgm:spPr/>
    </dgm:pt>
    <dgm:pt modelId="{0F42A2B6-EF2C-4068-B29F-2872914E609F}" type="pres">
      <dgm:prSet presAssocID="{4F2B93A4-C108-4554-86E3-5A26B5521771}" presName="sibTrans" presStyleCnt="0"/>
      <dgm:spPr/>
    </dgm:pt>
    <dgm:pt modelId="{D0E73B7A-F114-4EA4-A708-9DC2811D7383}" type="pres">
      <dgm:prSet presAssocID="{EC2C51B7-C129-4699-8FC7-332FDD6900F8}" presName="node" presStyleLbl="node1" presStyleIdx="5" presStyleCnt="10">
        <dgm:presLayoutVars>
          <dgm:bulletEnabled val="1"/>
        </dgm:presLayoutVars>
      </dgm:prSet>
      <dgm:spPr/>
    </dgm:pt>
    <dgm:pt modelId="{82AAF879-F848-4752-BEC3-B9641EA2D3B3}" type="pres">
      <dgm:prSet presAssocID="{4D3CA8D3-1D61-450C-ABB3-DC48225682D5}" presName="sibTrans" presStyleCnt="0"/>
      <dgm:spPr/>
    </dgm:pt>
    <dgm:pt modelId="{7BA52BA0-8FC8-489C-9FB3-C96742ABB1AE}" type="pres">
      <dgm:prSet presAssocID="{6B93DE17-EB8C-4312-B562-662AC5B4F855}" presName="node" presStyleLbl="node1" presStyleIdx="6" presStyleCnt="10">
        <dgm:presLayoutVars>
          <dgm:bulletEnabled val="1"/>
        </dgm:presLayoutVars>
      </dgm:prSet>
      <dgm:spPr/>
    </dgm:pt>
    <dgm:pt modelId="{B8F59A25-1788-4E38-942D-39B56761BE8A}" type="pres">
      <dgm:prSet presAssocID="{4C1996CA-5827-454C-9634-9DDFA96415C9}" presName="sibTrans" presStyleCnt="0"/>
      <dgm:spPr/>
    </dgm:pt>
    <dgm:pt modelId="{F2E07626-48D8-48D2-9F89-9E029EC766E9}" type="pres">
      <dgm:prSet presAssocID="{0FB04D31-E302-460F-A9C8-E4DB8701851B}" presName="node" presStyleLbl="node1" presStyleIdx="7" presStyleCnt="10">
        <dgm:presLayoutVars>
          <dgm:bulletEnabled val="1"/>
        </dgm:presLayoutVars>
      </dgm:prSet>
      <dgm:spPr/>
    </dgm:pt>
    <dgm:pt modelId="{7094A6A3-A5A8-4DF2-87FE-D7F173B05886}" type="pres">
      <dgm:prSet presAssocID="{01AEA530-743C-4282-8A13-812879EE8EF1}" presName="sibTrans" presStyleCnt="0"/>
      <dgm:spPr/>
    </dgm:pt>
    <dgm:pt modelId="{CD34DD81-9A63-4D49-AD19-FFE020E3F5BD}" type="pres">
      <dgm:prSet presAssocID="{E6F2967D-F97E-46E4-90BB-3D97F8606510}" presName="node" presStyleLbl="node1" presStyleIdx="8" presStyleCnt="10">
        <dgm:presLayoutVars>
          <dgm:bulletEnabled val="1"/>
        </dgm:presLayoutVars>
      </dgm:prSet>
      <dgm:spPr/>
    </dgm:pt>
    <dgm:pt modelId="{1A635510-7E6C-4AD4-886F-5CE7A092AB61}" type="pres">
      <dgm:prSet presAssocID="{79C2CB09-19AE-44D8-B808-9877DDE72564}" presName="sibTrans" presStyleCnt="0"/>
      <dgm:spPr/>
    </dgm:pt>
    <dgm:pt modelId="{8B88FD97-AA3E-4F71-B24A-8176C7E26103}" type="pres">
      <dgm:prSet presAssocID="{5A0EFF1E-E30E-426E-BF21-5BDD56F58D1A}" presName="node" presStyleLbl="node1" presStyleIdx="9" presStyleCnt="10">
        <dgm:presLayoutVars>
          <dgm:bulletEnabled val="1"/>
        </dgm:presLayoutVars>
      </dgm:prSet>
      <dgm:spPr/>
    </dgm:pt>
  </dgm:ptLst>
  <dgm:cxnLst>
    <dgm:cxn modelId="{EC7B8720-06DA-4826-96A5-4FB0247A7F75}" type="presOf" srcId="{EC2C51B7-C129-4699-8FC7-332FDD6900F8}" destId="{D0E73B7A-F114-4EA4-A708-9DC2811D7383}" srcOrd="0" destOrd="0" presId="urn:microsoft.com/office/officeart/2005/8/layout/default"/>
    <dgm:cxn modelId="{98A83822-AE6E-443D-8074-26FEBD9ACA44}" srcId="{205E8EC8-ACD7-4E22-9514-7EB78950879D}" destId="{98ECDBD4-23D8-4105-AB2E-5FB3525AA65B}" srcOrd="0" destOrd="0" parTransId="{13FECCB0-1C10-4EC7-92B0-49FD2817D619}" sibTransId="{AD09238E-818C-421B-9F44-994BAFF213CE}"/>
    <dgm:cxn modelId="{7CD26228-D6C3-4D1D-AC27-3DD230EB6BC2}" srcId="{5A0EFF1E-E30E-426E-BF21-5BDD56F58D1A}" destId="{C40BCED3-9A07-4994-888E-0344AA075B0B}" srcOrd="2" destOrd="0" parTransId="{9BF5EEA6-560C-4D66-8EEA-8180E50ECF13}" sibTransId="{551406BB-715D-4BF7-91BD-A35B27F8EB21}"/>
    <dgm:cxn modelId="{B964D830-1AFC-45E9-954F-82D51546CBE5}" srcId="{5A0EFF1E-E30E-426E-BF21-5BDD56F58D1A}" destId="{F6831A6D-F944-4A47-B693-12F8137590AE}" srcOrd="1" destOrd="0" parTransId="{BCCC2772-8D02-43D3-A2E5-C9FD3DAB2D9D}" sibTransId="{E6D2F44A-3360-4A47-A631-3D256C4C1548}"/>
    <dgm:cxn modelId="{AC0D393B-EEAF-42F0-8A7F-BA310CFA8F55}" srcId="{205E8EC8-ACD7-4E22-9514-7EB78950879D}" destId="{E6F2967D-F97E-46E4-90BB-3D97F8606510}" srcOrd="8" destOrd="0" parTransId="{0FC8BFB8-B470-4985-BC4B-1DA6F60EB1FA}" sibTransId="{79C2CB09-19AE-44D8-B808-9877DDE72564}"/>
    <dgm:cxn modelId="{2F8E7C3B-041B-4A96-9886-EB5C9FE811A8}" srcId="{205E8EC8-ACD7-4E22-9514-7EB78950879D}" destId="{2BE05283-0053-4238-AD84-870BC0E12659}" srcOrd="1" destOrd="0" parTransId="{5F40A2D9-3D94-45AC-89F9-86BE75AC0117}" sibTransId="{762C8A85-3AFA-405C-AA40-A739A20E5EB0}"/>
    <dgm:cxn modelId="{4E07D53B-526C-493B-A0BC-2A5932E0576F}" type="presOf" srcId="{6B93DE17-EB8C-4312-B562-662AC5B4F855}" destId="{7BA52BA0-8FC8-489C-9FB3-C96742ABB1AE}" srcOrd="0" destOrd="0" presId="urn:microsoft.com/office/officeart/2005/8/layout/default"/>
    <dgm:cxn modelId="{A36AD73E-B253-48C3-B54E-3592EEF31872}" type="presOf" srcId="{765ABA9E-4AAE-4412-8F66-302C5792BE68}" destId="{8B88FD97-AA3E-4F71-B24A-8176C7E26103}" srcOrd="0" destOrd="1" presId="urn:microsoft.com/office/officeart/2005/8/layout/default"/>
    <dgm:cxn modelId="{76FBB05B-C906-4705-BF6D-5E5B8B88A7BC}" srcId="{205E8EC8-ACD7-4E22-9514-7EB78950879D}" destId="{6B93DE17-EB8C-4312-B562-662AC5B4F855}" srcOrd="6" destOrd="0" parTransId="{DA5FD9CB-6BA8-4682-856D-1EC141BBD6CA}" sibTransId="{4C1996CA-5827-454C-9634-9DDFA96415C9}"/>
    <dgm:cxn modelId="{7B2B8C5C-0E45-4FFF-A4B0-7B0963532259}" type="presOf" srcId="{98ECDBD4-23D8-4105-AB2E-5FB3525AA65B}" destId="{6873B2E9-81B0-4E68-B973-C88916712265}" srcOrd="0" destOrd="0" presId="urn:microsoft.com/office/officeart/2005/8/layout/default"/>
    <dgm:cxn modelId="{C143BD62-6CC2-4814-B225-5DEEC5570814}" type="presOf" srcId="{F6831A6D-F944-4A47-B693-12F8137590AE}" destId="{8B88FD97-AA3E-4F71-B24A-8176C7E26103}" srcOrd="0" destOrd="2" presId="urn:microsoft.com/office/officeart/2005/8/layout/default"/>
    <dgm:cxn modelId="{CEF9EF54-E4B3-4AB9-8DD7-4ED993BB6EC7}" type="presOf" srcId="{E6F2967D-F97E-46E4-90BB-3D97F8606510}" destId="{CD34DD81-9A63-4D49-AD19-FFE020E3F5BD}" srcOrd="0" destOrd="0" presId="urn:microsoft.com/office/officeart/2005/8/layout/default"/>
    <dgm:cxn modelId="{6343AB58-ED7F-4F0B-8EBC-43049AAB8EA2}" type="presOf" srcId="{2BE05283-0053-4238-AD84-870BC0E12659}" destId="{91E8F519-C5B8-402D-A5F3-79D4AE0F85E3}" srcOrd="0" destOrd="0" presId="urn:microsoft.com/office/officeart/2005/8/layout/default"/>
    <dgm:cxn modelId="{7F29E47E-18CF-449A-8C0E-A507C9499F85}" type="presOf" srcId="{52F47AE0-CF58-4A79-90A9-FC3CBFF1CEA2}" destId="{B3E7D047-B4EC-4335-9EB5-398D2B97D099}" srcOrd="0" destOrd="0" presId="urn:microsoft.com/office/officeart/2005/8/layout/default"/>
    <dgm:cxn modelId="{F807178B-BF14-4685-8ED5-224EFE5DDD64}" type="presOf" srcId="{0FB04D31-E302-460F-A9C8-E4DB8701851B}" destId="{F2E07626-48D8-48D2-9F89-9E029EC766E9}" srcOrd="0" destOrd="0" presId="urn:microsoft.com/office/officeart/2005/8/layout/default"/>
    <dgm:cxn modelId="{3997A6AC-7853-4BAA-94F3-901D174B3F72}" type="presOf" srcId="{5A0EFF1E-E30E-426E-BF21-5BDD56F58D1A}" destId="{8B88FD97-AA3E-4F71-B24A-8176C7E26103}" srcOrd="0" destOrd="0" presId="urn:microsoft.com/office/officeart/2005/8/layout/default"/>
    <dgm:cxn modelId="{585E75B4-2751-4476-ACE5-7DE4AED89744}" srcId="{205E8EC8-ACD7-4E22-9514-7EB78950879D}" destId="{0FB04D31-E302-460F-A9C8-E4DB8701851B}" srcOrd="7" destOrd="0" parTransId="{B750A175-26AC-41EE-8D1A-BD2C9B43B77E}" sibTransId="{01AEA530-743C-4282-8A13-812879EE8EF1}"/>
    <dgm:cxn modelId="{9FF28FC0-FD17-49E9-97AC-BD78386AE6A8}" type="presOf" srcId="{205E8EC8-ACD7-4E22-9514-7EB78950879D}" destId="{C34F4D1B-2257-43FA-B4CB-ED538C210D60}" srcOrd="0" destOrd="0" presId="urn:microsoft.com/office/officeart/2005/8/layout/default"/>
    <dgm:cxn modelId="{ED52F5C6-07AF-4C54-9B52-97638AF5D5A6}" srcId="{205E8EC8-ACD7-4E22-9514-7EB78950879D}" destId="{EC2C51B7-C129-4699-8FC7-332FDD6900F8}" srcOrd="5" destOrd="0" parTransId="{7148B8AD-6E51-4A50-9CFD-CB4F708FB302}" sibTransId="{4D3CA8D3-1D61-450C-ABB3-DC48225682D5}"/>
    <dgm:cxn modelId="{527D15CC-C81D-42A7-BFC8-6C466B747657}" srcId="{205E8EC8-ACD7-4E22-9514-7EB78950879D}" destId="{52F47AE0-CF58-4A79-90A9-FC3CBFF1CEA2}" srcOrd="3" destOrd="0" parTransId="{5B522A81-0F76-447B-83D4-246C20A28826}" sibTransId="{33065E02-265C-47DA-932A-8D9E3643E589}"/>
    <dgm:cxn modelId="{4AEC52D6-00F1-4142-8F37-6213346B040C}" type="presOf" srcId="{C40BCED3-9A07-4994-888E-0344AA075B0B}" destId="{8B88FD97-AA3E-4F71-B24A-8176C7E26103}" srcOrd="0" destOrd="3" presId="urn:microsoft.com/office/officeart/2005/8/layout/default"/>
    <dgm:cxn modelId="{2E050BE2-C76F-47F9-AD39-7B65C5EFB111}" type="presOf" srcId="{D0CF4AA0-347D-491C-B0F4-5C79C3A6CB39}" destId="{DD48A290-1617-41F7-95C2-580243BD67AB}" srcOrd="0" destOrd="0" presId="urn:microsoft.com/office/officeart/2005/8/layout/default"/>
    <dgm:cxn modelId="{D211C4E5-2403-4DF0-852A-7F7463F588B5}" srcId="{5A0EFF1E-E30E-426E-BF21-5BDD56F58D1A}" destId="{765ABA9E-4AAE-4412-8F66-302C5792BE68}" srcOrd="0" destOrd="0" parTransId="{D7B329C0-AF2F-4310-B220-2D6683FA806A}" sibTransId="{B079BF78-2536-4DF3-B56A-9785C1271E99}"/>
    <dgm:cxn modelId="{327220EB-A816-431D-A9C7-659F76076813}" srcId="{205E8EC8-ACD7-4E22-9514-7EB78950879D}" destId="{5A0EFF1E-E30E-426E-BF21-5BDD56F58D1A}" srcOrd="9" destOrd="0" parTransId="{669C664A-9FAB-4E89-A77D-BE3E3E3C6FD1}" sibTransId="{4B1202BF-BDA5-4699-BD90-326640D6F52B}"/>
    <dgm:cxn modelId="{A25328ED-4DB1-48F0-8E89-9DECFA57866D}" srcId="{205E8EC8-ACD7-4E22-9514-7EB78950879D}" destId="{D0CF4AA0-347D-491C-B0F4-5C79C3A6CB39}" srcOrd="4" destOrd="0" parTransId="{47E291C8-22E0-4A5A-B103-94320AA10410}" sibTransId="{4F2B93A4-C108-4554-86E3-5A26B5521771}"/>
    <dgm:cxn modelId="{99EA89F6-750C-429B-AA0E-DB4EA3588978}" type="presOf" srcId="{DF65EC7D-45C1-4121-AD6A-1E50A968B539}" destId="{0269C9C6-C652-475D-9923-9D811FF07640}" srcOrd="0" destOrd="0" presId="urn:microsoft.com/office/officeart/2005/8/layout/default"/>
    <dgm:cxn modelId="{457AA3FF-1E68-4E37-A0F0-1DD2AD4BA8D2}" srcId="{205E8EC8-ACD7-4E22-9514-7EB78950879D}" destId="{DF65EC7D-45C1-4121-AD6A-1E50A968B539}" srcOrd="2" destOrd="0" parTransId="{1ABAF7F1-FE56-4E65-9F90-59DF1692B65B}" sibTransId="{F0F0C331-ABE0-4FB7-B026-47B9D62C2FAC}"/>
    <dgm:cxn modelId="{1CF14181-8DB3-48C0-BD14-98D6FBE025FF}" type="presParOf" srcId="{C34F4D1B-2257-43FA-B4CB-ED538C210D60}" destId="{6873B2E9-81B0-4E68-B973-C88916712265}" srcOrd="0" destOrd="0" presId="urn:microsoft.com/office/officeart/2005/8/layout/default"/>
    <dgm:cxn modelId="{6168EAB0-6E97-47A0-BB45-C8DDAD7A886C}" type="presParOf" srcId="{C34F4D1B-2257-43FA-B4CB-ED538C210D60}" destId="{3B236994-985E-4C7A-B6A9-602A8FAF42C7}" srcOrd="1" destOrd="0" presId="urn:microsoft.com/office/officeart/2005/8/layout/default"/>
    <dgm:cxn modelId="{D3BCBB61-F7BF-40DE-AFE3-B50BC25DBF77}" type="presParOf" srcId="{C34F4D1B-2257-43FA-B4CB-ED538C210D60}" destId="{91E8F519-C5B8-402D-A5F3-79D4AE0F85E3}" srcOrd="2" destOrd="0" presId="urn:microsoft.com/office/officeart/2005/8/layout/default"/>
    <dgm:cxn modelId="{575AD662-62A9-4126-BA66-D3358EB9F62E}" type="presParOf" srcId="{C34F4D1B-2257-43FA-B4CB-ED538C210D60}" destId="{D9C934CD-ABD6-45F6-A492-E5672CF00D88}" srcOrd="3" destOrd="0" presId="urn:microsoft.com/office/officeart/2005/8/layout/default"/>
    <dgm:cxn modelId="{DA544A1E-A5E0-42C3-89D9-0425B6E52080}" type="presParOf" srcId="{C34F4D1B-2257-43FA-B4CB-ED538C210D60}" destId="{0269C9C6-C652-475D-9923-9D811FF07640}" srcOrd="4" destOrd="0" presId="urn:microsoft.com/office/officeart/2005/8/layout/default"/>
    <dgm:cxn modelId="{D3D4AABA-B275-4187-B819-581BF6781772}" type="presParOf" srcId="{C34F4D1B-2257-43FA-B4CB-ED538C210D60}" destId="{21E932F8-EE32-4D70-876D-B5AC3111BEDB}" srcOrd="5" destOrd="0" presId="urn:microsoft.com/office/officeart/2005/8/layout/default"/>
    <dgm:cxn modelId="{25458027-22DE-4667-84FD-6162CCE8C318}" type="presParOf" srcId="{C34F4D1B-2257-43FA-B4CB-ED538C210D60}" destId="{B3E7D047-B4EC-4335-9EB5-398D2B97D099}" srcOrd="6" destOrd="0" presId="urn:microsoft.com/office/officeart/2005/8/layout/default"/>
    <dgm:cxn modelId="{F09FDDF1-1B73-43F3-AA6F-D0B1AD3AAB06}" type="presParOf" srcId="{C34F4D1B-2257-43FA-B4CB-ED538C210D60}" destId="{E269026E-F11B-4282-9363-08A5E0C61361}" srcOrd="7" destOrd="0" presId="urn:microsoft.com/office/officeart/2005/8/layout/default"/>
    <dgm:cxn modelId="{56E047EA-CC90-4FB6-BBF5-11A1E61A1B41}" type="presParOf" srcId="{C34F4D1B-2257-43FA-B4CB-ED538C210D60}" destId="{DD48A290-1617-41F7-95C2-580243BD67AB}" srcOrd="8" destOrd="0" presId="urn:microsoft.com/office/officeart/2005/8/layout/default"/>
    <dgm:cxn modelId="{147AA625-222E-446C-A65F-32018B58BA1E}" type="presParOf" srcId="{C34F4D1B-2257-43FA-B4CB-ED538C210D60}" destId="{0F42A2B6-EF2C-4068-B29F-2872914E609F}" srcOrd="9" destOrd="0" presId="urn:microsoft.com/office/officeart/2005/8/layout/default"/>
    <dgm:cxn modelId="{C7BB7DFC-ED63-48D8-B76E-CD8C58FA2902}" type="presParOf" srcId="{C34F4D1B-2257-43FA-B4CB-ED538C210D60}" destId="{D0E73B7A-F114-4EA4-A708-9DC2811D7383}" srcOrd="10" destOrd="0" presId="urn:microsoft.com/office/officeart/2005/8/layout/default"/>
    <dgm:cxn modelId="{B616EB6A-4414-48C4-8DA4-B146452E1984}" type="presParOf" srcId="{C34F4D1B-2257-43FA-B4CB-ED538C210D60}" destId="{82AAF879-F848-4752-BEC3-B9641EA2D3B3}" srcOrd="11" destOrd="0" presId="urn:microsoft.com/office/officeart/2005/8/layout/default"/>
    <dgm:cxn modelId="{48AFCDBF-25EF-4A7E-9A01-F18F2D640C4B}" type="presParOf" srcId="{C34F4D1B-2257-43FA-B4CB-ED538C210D60}" destId="{7BA52BA0-8FC8-489C-9FB3-C96742ABB1AE}" srcOrd="12" destOrd="0" presId="urn:microsoft.com/office/officeart/2005/8/layout/default"/>
    <dgm:cxn modelId="{8B6ABF19-6FCE-4371-AF18-AAA4E8BB6D58}" type="presParOf" srcId="{C34F4D1B-2257-43FA-B4CB-ED538C210D60}" destId="{B8F59A25-1788-4E38-942D-39B56761BE8A}" srcOrd="13" destOrd="0" presId="urn:microsoft.com/office/officeart/2005/8/layout/default"/>
    <dgm:cxn modelId="{4A0EA167-2205-49ED-AA6E-58A473947195}" type="presParOf" srcId="{C34F4D1B-2257-43FA-B4CB-ED538C210D60}" destId="{F2E07626-48D8-48D2-9F89-9E029EC766E9}" srcOrd="14" destOrd="0" presId="urn:microsoft.com/office/officeart/2005/8/layout/default"/>
    <dgm:cxn modelId="{609425EE-6EAC-4098-AA68-0821CB0E314E}" type="presParOf" srcId="{C34F4D1B-2257-43FA-B4CB-ED538C210D60}" destId="{7094A6A3-A5A8-4DF2-87FE-D7F173B05886}" srcOrd="15" destOrd="0" presId="urn:microsoft.com/office/officeart/2005/8/layout/default"/>
    <dgm:cxn modelId="{61709E96-B555-45FF-98D0-64681EC7868F}" type="presParOf" srcId="{C34F4D1B-2257-43FA-B4CB-ED538C210D60}" destId="{CD34DD81-9A63-4D49-AD19-FFE020E3F5BD}" srcOrd="16" destOrd="0" presId="urn:microsoft.com/office/officeart/2005/8/layout/default"/>
    <dgm:cxn modelId="{BE149A39-5094-4B81-8564-76C6B0F4A879}" type="presParOf" srcId="{C34F4D1B-2257-43FA-B4CB-ED538C210D60}" destId="{1A635510-7E6C-4AD4-886F-5CE7A092AB61}" srcOrd="17" destOrd="0" presId="urn:microsoft.com/office/officeart/2005/8/layout/default"/>
    <dgm:cxn modelId="{5CF259F8-A046-476E-ADE1-7B92B9135FC4}" type="presParOf" srcId="{C34F4D1B-2257-43FA-B4CB-ED538C210D60}" destId="{8B88FD97-AA3E-4F71-B24A-8176C7E26103}" srcOrd="1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1F96E9-2030-41F7-9433-2DED9C274D15}">
      <dsp:nvSpPr>
        <dsp:cNvPr id="0" name=""/>
        <dsp:cNvSpPr/>
      </dsp:nvSpPr>
      <dsp:spPr>
        <a:xfrm>
          <a:off x="3594" y="229666"/>
          <a:ext cx="1946002" cy="1167601"/>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Define the Problem</a:t>
          </a:r>
          <a:r>
            <a:rPr lang="en-US" sz="1500" b="0" i="0" kern="1200" baseline="0"/>
            <a:t>:</a:t>
          </a:r>
          <a:endParaRPr lang="en-US" sz="1500" kern="1200"/>
        </a:p>
      </dsp:txBody>
      <dsp:txXfrm>
        <a:off x="3594" y="229666"/>
        <a:ext cx="1946002" cy="1167601"/>
      </dsp:txXfrm>
    </dsp:sp>
    <dsp:sp modelId="{4041EBD4-0E43-45E9-B834-3F478AEAFAB4}">
      <dsp:nvSpPr>
        <dsp:cNvPr id="0" name=""/>
        <dsp:cNvSpPr/>
      </dsp:nvSpPr>
      <dsp:spPr>
        <a:xfrm>
          <a:off x="2144196" y="229666"/>
          <a:ext cx="1946002" cy="1167601"/>
        </a:xfrm>
        <a:prstGeom prst="rect">
          <a:avLst/>
        </a:prstGeom>
        <a:gradFill rotWithShape="0">
          <a:gsLst>
            <a:gs pos="0">
              <a:schemeClr val="accent2">
                <a:hueOff val="536968"/>
                <a:satOff val="-1541"/>
                <a:lumOff val="-2467"/>
                <a:alphaOff val="0"/>
                <a:satMod val="103000"/>
                <a:lumMod val="102000"/>
                <a:tint val="94000"/>
              </a:schemeClr>
            </a:gs>
            <a:gs pos="50000">
              <a:schemeClr val="accent2">
                <a:hueOff val="536968"/>
                <a:satOff val="-1541"/>
                <a:lumOff val="-2467"/>
                <a:alphaOff val="0"/>
                <a:satMod val="110000"/>
                <a:lumMod val="100000"/>
                <a:shade val="100000"/>
              </a:schemeClr>
            </a:gs>
            <a:gs pos="100000">
              <a:schemeClr val="accent2">
                <a:hueOff val="536968"/>
                <a:satOff val="-1541"/>
                <a:lumOff val="-246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Identify the business or research question to be addressed.</a:t>
          </a:r>
          <a:endParaRPr lang="en-US" sz="1500" kern="1200"/>
        </a:p>
      </dsp:txBody>
      <dsp:txXfrm>
        <a:off x="2144196" y="229666"/>
        <a:ext cx="1946002" cy="1167601"/>
      </dsp:txXfrm>
    </dsp:sp>
    <dsp:sp modelId="{ADA04925-94E6-490F-B1F9-FE9782B05E68}">
      <dsp:nvSpPr>
        <dsp:cNvPr id="0" name=""/>
        <dsp:cNvSpPr/>
      </dsp:nvSpPr>
      <dsp:spPr>
        <a:xfrm>
          <a:off x="4284798" y="229666"/>
          <a:ext cx="1946002" cy="1167601"/>
        </a:xfrm>
        <a:prstGeom prst="rect">
          <a:avLst/>
        </a:prstGeom>
        <a:gradFill rotWithShape="0">
          <a:gsLst>
            <a:gs pos="0">
              <a:schemeClr val="accent2">
                <a:hueOff val="1073936"/>
                <a:satOff val="-3082"/>
                <a:lumOff val="-4935"/>
                <a:alphaOff val="0"/>
                <a:satMod val="103000"/>
                <a:lumMod val="102000"/>
                <a:tint val="94000"/>
              </a:schemeClr>
            </a:gs>
            <a:gs pos="50000">
              <a:schemeClr val="accent2">
                <a:hueOff val="1073936"/>
                <a:satOff val="-3082"/>
                <a:lumOff val="-4935"/>
                <a:alphaOff val="0"/>
                <a:satMod val="110000"/>
                <a:lumMod val="100000"/>
                <a:shade val="100000"/>
              </a:schemeClr>
            </a:gs>
            <a:gs pos="100000">
              <a:schemeClr val="accent2">
                <a:hueOff val="1073936"/>
                <a:satOff val="-3082"/>
                <a:lumOff val="-493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Clearly define the target variable (what you want to predict) and the desired outcomes.</a:t>
          </a:r>
          <a:endParaRPr lang="en-US" sz="1500" kern="1200"/>
        </a:p>
      </dsp:txBody>
      <dsp:txXfrm>
        <a:off x="4284798" y="229666"/>
        <a:ext cx="1946002" cy="1167601"/>
      </dsp:txXfrm>
    </dsp:sp>
    <dsp:sp modelId="{F23D855F-5224-4B6D-93BB-5003E01DF421}">
      <dsp:nvSpPr>
        <dsp:cNvPr id="0" name=""/>
        <dsp:cNvSpPr/>
      </dsp:nvSpPr>
      <dsp:spPr>
        <a:xfrm>
          <a:off x="6425401" y="229666"/>
          <a:ext cx="1946002" cy="1167601"/>
        </a:xfrm>
        <a:prstGeom prst="rect">
          <a:avLst/>
        </a:prstGeom>
        <a:gradFill rotWithShape="0">
          <a:gsLst>
            <a:gs pos="0">
              <a:schemeClr val="accent2">
                <a:hueOff val="1610903"/>
                <a:satOff val="-4623"/>
                <a:lumOff val="-7402"/>
                <a:alphaOff val="0"/>
                <a:satMod val="103000"/>
                <a:lumMod val="102000"/>
                <a:tint val="94000"/>
              </a:schemeClr>
            </a:gs>
            <a:gs pos="50000">
              <a:schemeClr val="accent2">
                <a:hueOff val="1610903"/>
                <a:satOff val="-4623"/>
                <a:lumOff val="-7402"/>
                <a:alphaOff val="0"/>
                <a:satMod val="110000"/>
                <a:lumMod val="100000"/>
                <a:shade val="100000"/>
              </a:schemeClr>
            </a:gs>
            <a:gs pos="100000">
              <a:schemeClr val="accent2">
                <a:hueOff val="1610903"/>
                <a:satOff val="-4623"/>
                <a:lumOff val="-74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Data Collection</a:t>
          </a:r>
          <a:r>
            <a:rPr lang="en-US" sz="1500" b="0" i="0" kern="1200" baseline="0"/>
            <a:t>:</a:t>
          </a:r>
          <a:endParaRPr lang="en-US" sz="1500" kern="1200"/>
        </a:p>
      </dsp:txBody>
      <dsp:txXfrm>
        <a:off x="6425401" y="229666"/>
        <a:ext cx="1946002" cy="1167601"/>
      </dsp:txXfrm>
    </dsp:sp>
    <dsp:sp modelId="{08F9F97E-07A9-4058-886C-D2F123D42D67}">
      <dsp:nvSpPr>
        <dsp:cNvPr id="0" name=""/>
        <dsp:cNvSpPr/>
      </dsp:nvSpPr>
      <dsp:spPr>
        <a:xfrm>
          <a:off x="8566003" y="229666"/>
          <a:ext cx="1946002" cy="1167601"/>
        </a:xfrm>
        <a:prstGeom prst="rect">
          <a:avLst/>
        </a:prstGeom>
        <a:gradFill rotWithShape="0">
          <a:gsLst>
            <a:gs pos="0">
              <a:schemeClr val="accent2">
                <a:hueOff val="2147871"/>
                <a:satOff val="-6164"/>
                <a:lumOff val="-9870"/>
                <a:alphaOff val="0"/>
                <a:satMod val="103000"/>
                <a:lumMod val="102000"/>
                <a:tint val="94000"/>
              </a:schemeClr>
            </a:gs>
            <a:gs pos="50000">
              <a:schemeClr val="accent2">
                <a:hueOff val="2147871"/>
                <a:satOff val="-6164"/>
                <a:lumOff val="-9870"/>
                <a:alphaOff val="0"/>
                <a:satMod val="110000"/>
                <a:lumMod val="100000"/>
                <a:shade val="100000"/>
              </a:schemeClr>
            </a:gs>
            <a:gs pos="100000">
              <a:schemeClr val="accent2">
                <a:hueOff val="2147871"/>
                <a:satOff val="-6164"/>
                <a:lumOff val="-987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Gather relevant data from various sources (databases, surveys, APIs, etc.).</a:t>
          </a:r>
          <a:endParaRPr lang="en-US" sz="1500" kern="1200"/>
        </a:p>
      </dsp:txBody>
      <dsp:txXfrm>
        <a:off x="8566003" y="229666"/>
        <a:ext cx="1946002" cy="1167601"/>
      </dsp:txXfrm>
    </dsp:sp>
    <dsp:sp modelId="{48A190CA-71AA-4633-9E68-95EB7766D946}">
      <dsp:nvSpPr>
        <dsp:cNvPr id="0" name=""/>
        <dsp:cNvSpPr/>
      </dsp:nvSpPr>
      <dsp:spPr>
        <a:xfrm>
          <a:off x="3594" y="1591868"/>
          <a:ext cx="1946002" cy="1167601"/>
        </a:xfrm>
        <a:prstGeom prst="rect">
          <a:avLst/>
        </a:prstGeom>
        <a:gradFill rotWithShape="0">
          <a:gsLst>
            <a:gs pos="0">
              <a:schemeClr val="accent2">
                <a:hueOff val="2684839"/>
                <a:satOff val="-7705"/>
                <a:lumOff val="-12337"/>
                <a:alphaOff val="0"/>
                <a:satMod val="103000"/>
                <a:lumMod val="102000"/>
                <a:tint val="94000"/>
              </a:schemeClr>
            </a:gs>
            <a:gs pos="50000">
              <a:schemeClr val="accent2">
                <a:hueOff val="2684839"/>
                <a:satOff val="-7705"/>
                <a:lumOff val="-12337"/>
                <a:alphaOff val="0"/>
                <a:satMod val="110000"/>
                <a:lumMod val="100000"/>
                <a:shade val="100000"/>
              </a:schemeClr>
            </a:gs>
            <a:gs pos="100000">
              <a:schemeClr val="accent2">
                <a:hueOff val="2684839"/>
                <a:satOff val="-7705"/>
                <a:lumOff val="-1233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Ensure the data collected is comprehensive and of high quality.</a:t>
          </a:r>
          <a:endParaRPr lang="en-US" sz="1500" kern="1200"/>
        </a:p>
      </dsp:txBody>
      <dsp:txXfrm>
        <a:off x="3594" y="1591868"/>
        <a:ext cx="1946002" cy="1167601"/>
      </dsp:txXfrm>
    </dsp:sp>
    <dsp:sp modelId="{C6056BA7-B2D4-42C6-9E19-24BCF4717D0E}">
      <dsp:nvSpPr>
        <dsp:cNvPr id="0" name=""/>
        <dsp:cNvSpPr/>
      </dsp:nvSpPr>
      <dsp:spPr>
        <a:xfrm>
          <a:off x="2144196" y="1591868"/>
          <a:ext cx="1946002" cy="1167601"/>
        </a:xfrm>
        <a:prstGeom prst="rect">
          <a:avLst/>
        </a:prstGeom>
        <a:gradFill rotWithShape="0">
          <a:gsLst>
            <a:gs pos="0">
              <a:schemeClr val="accent2">
                <a:hueOff val="3221807"/>
                <a:satOff val="-9246"/>
                <a:lumOff val="-14805"/>
                <a:alphaOff val="0"/>
                <a:satMod val="103000"/>
                <a:lumMod val="102000"/>
                <a:tint val="94000"/>
              </a:schemeClr>
            </a:gs>
            <a:gs pos="50000">
              <a:schemeClr val="accent2">
                <a:hueOff val="3221807"/>
                <a:satOff val="-9246"/>
                <a:lumOff val="-14805"/>
                <a:alphaOff val="0"/>
                <a:satMod val="110000"/>
                <a:lumMod val="100000"/>
                <a:shade val="100000"/>
              </a:schemeClr>
            </a:gs>
            <a:gs pos="100000">
              <a:schemeClr val="accent2">
                <a:hueOff val="3221807"/>
                <a:satOff val="-9246"/>
                <a:lumOff val="-1480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Data Preprocessing</a:t>
          </a:r>
          <a:r>
            <a:rPr lang="en-US" sz="1500" b="0" i="0" kern="1200" baseline="0"/>
            <a:t>:</a:t>
          </a:r>
          <a:endParaRPr lang="en-US" sz="1500" kern="1200"/>
        </a:p>
      </dsp:txBody>
      <dsp:txXfrm>
        <a:off x="2144196" y="1591868"/>
        <a:ext cx="1946002" cy="1167601"/>
      </dsp:txXfrm>
    </dsp:sp>
    <dsp:sp modelId="{A4F0F3D3-9055-4BA3-AB4A-252491743F9F}">
      <dsp:nvSpPr>
        <dsp:cNvPr id="0" name=""/>
        <dsp:cNvSpPr/>
      </dsp:nvSpPr>
      <dsp:spPr>
        <a:xfrm>
          <a:off x="4284798" y="1591868"/>
          <a:ext cx="1946002" cy="1167601"/>
        </a:xfrm>
        <a:prstGeom prst="rect">
          <a:avLst/>
        </a:prstGeom>
        <a:gradFill rotWithShape="0">
          <a:gsLst>
            <a:gs pos="0">
              <a:schemeClr val="accent2">
                <a:hueOff val="3758775"/>
                <a:satOff val="-10788"/>
                <a:lumOff val="-17272"/>
                <a:alphaOff val="0"/>
                <a:satMod val="103000"/>
                <a:lumMod val="102000"/>
                <a:tint val="94000"/>
              </a:schemeClr>
            </a:gs>
            <a:gs pos="50000">
              <a:schemeClr val="accent2">
                <a:hueOff val="3758775"/>
                <a:satOff val="-10788"/>
                <a:lumOff val="-17272"/>
                <a:alphaOff val="0"/>
                <a:satMod val="110000"/>
                <a:lumMod val="100000"/>
                <a:shade val="100000"/>
              </a:schemeClr>
            </a:gs>
            <a:gs pos="100000">
              <a:schemeClr val="accent2">
                <a:hueOff val="3758775"/>
                <a:satOff val="-10788"/>
                <a:lumOff val="-1727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Data Cleaning</a:t>
          </a:r>
          <a:r>
            <a:rPr lang="en-US" sz="1500" b="0" i="0" kern="1200" baseline="0"/>
            <a:t>: Handle missing values, remove duplicates, and correct inaccuracies.</a:t>
          </a:r>
          <a:endParaRPr lang="en-US" sz="1500" kern="1200"/>
        </a:p>
      </dsp:txBody>
      <dsp:txXfrm>
        <a:off x="4284798" y="1591868"/>
        <a:ext cx="1946002" cy="1167601"/>
      </dsp:txXfrm>
    </dsp:sp>
    <dsp:sp modelId="{2EB051F8-8272-4EFE-A7CD-46175432EF4F}">
      <dsp:nvSpPr>
        <dsp:cNvPr id="0" name=""/>
        <dsp:cNvSpPr/>
      </dsp:nvSpPr>
      <dsp:spPr>
        <a:xfrm>
          <a:off x="6425401" y="1591868"/>
          <a:ext cx="1946002" cy="1167601"/>
        </a:xfrm>
        <a:prstGeom prst="rect">
          <a:avLst/>
        </a:prstGeom>
        <a:gradFill rotWithShape="0">
          <a:gsLst>
            <a:gs pos="0">
              <a:schemeClr val="accent2">
                <a:hueOff val="4295743"/>
                <a:satOff val="-12329"/>
                <a:lumOff val="-19739"/>
                <a:alphaOff val="0"/>
                <a:satMod val="103000"/>
                <a:lumMod val="102000"/>
                <a:tint val="94000"/>
              </a:schemeClr>
            </a:gs>
            <a:gs pos="50000">
              <a:schemeClr val="accent2">
                <a:hueOff val="4295743"/>
                <a:satOff val="-12329"/>
                <a:lumOff val="-19739"/>
                <a:alphaOff val="0"/>
                <a:satMod val="110000"/>
                <a:lumMod val="100000"/>
                <a:shade val="100000"/>
              </a:schemeClr>
            </a:gs>
            <a:gs pos="100000">
              <a:schemeClr val="accent2">
                <a:hueOff val="4295743"/>
                <a:satOff val="-12329"/>
                <a:lumOff val="-1973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Data Transformation</a:t>
          </a:r>
          <a:r>
            <a:rPr lang="en-US" sz="1500" b="0" i="0" kern="1200" baseline="0"/>
            <a:t>: Convert data into suitable formats (e.g., normalizing, encoding categorical variables).</a:t>
          </a:r>
          <a:endParaRPr lang="en-US" sz="1500" kern="1200"/>
        </a:p>
      </dsp:txBody>
      <dsp:txXfrm>
        <a:off x="6425401" y="1591868"/>
        <a:ext cx="1946002" cy="1167601"/>
      </dsp:txXfrm>
    </dsp:sp>
    <dsp:sp modelId="{08B8D898-B351-43E2-8E7A-32FCED48D483}">
      <dsp:nvSpPr>
        <dsp:cNvPr id="0" name=""/>
        <dsp:cNvSpPr/>
      </dsp:nvSpPr>
      <dsp:spPr>
        <a:xfrm>
          <a:off x="8566003" y="1591868"/>
          <a:ext cx="1946002" cy="1167601"/>
        </a:xfrm>
        <a:prstGeom prst="rect">
          <a:avLst/>
        </a:prstGeom>
        <a:gradFill rotWithShape="0">
          <a:gsLst>
            <a:gs pos="0">
              <a:schemeClr val="accent2">
                <a:hueOff val="4832710"/>
                <a:satOff val="-13870"/>
                <a:lumOff val="-22207"/>
                <a:alphaOff val="0"/>
                <a:satMod val="103000"/>
                <a:lumMod val="102000"/>
                <a:tint val="94000"/>
              </a:schemeClr>
            </a:gs>
            <a:gs pos="50000">
              <a:schemeClr val="accent2">
                <a:hueOff val="4832710"/>
                <a:satOff val="-13870"/>
                <a:lumOff val="-22207"/>
                <a:alphaOff val="0"/>
                <a:satMod val="110000"/>
                <a:lumMod val="100000"/>
                <a:shade val="100000"/>
              </a:schemeClr>
            </a:gs>
            <a:gs pos="100000">
              <a:schemeClr val="accent2">
                <a:hueOff val="4832710"/>
                <a:satOff val="-13870"/>
                <a:lumOff val="-2220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Feature Selection</a:t>
          </a:r>
          <a:r>
            <a:rPr lang="en-US" sz="1500" b="0" i="0" kern="1200" baseline="0"/>
            <a:t>: Identify the most relevant features that contribute to the predictive model.</a:t>
          </a:r>
          <a:endParaRPr lang="en-US" sz="1500" kern="1200"/>
        </a:p>
      </dsp:txBody>
      <dsp:txXfrm>
        <a:off x="8566003" y="1591868"/>
        <a:ext cx="1946002" cy="1167601"/>
      </dsp:txXfrm>
    </dsp:sp>
    <dsp:sp modelId="{AECAD192-5A16-4689-9EC9-A52533B73F57}">
      <dsp:nvSpPr>
        <dsp:cNvPr id="0" name=""/>
        <dsp:cNvSpPr/>
      </dsp:nvSpPr>
      <dsp:spPr>
        <a:xfrm>
          <a:off x="2144196" y="2954069"/>
          <a:ext cx="1946002" cy="1167601"/>
        </a:xfrm>
        <a:prstGeom prst="rect">
          <a:avLst/>
        </a:prstGeom>
        <a:gradFill rotWithShape="0">
          <a:gsLst>
            <a:gs pos="0">
              <a:schemeClr val="accent2">
                <a:hueOff val="5369678"/>
                <a:satOff val="-15411"/>
                <a:lumOff val="-24674"/>
                <a:alphaOff val="0"/>
                <a:satMod val="103000"/>
                <a:lumMod val="102000"/>
                <a:tint val="94000"/>
              </a:schemeClr>
            </a:gs>
            <a:gs pos="50000">
              <a:schemeClr val="accent2">
                <a:hueOff val="5369678"/>
                <a:satOff val="-15411"/>
                <a:lumOff val="-24674"/>
                <a:alphaOff val="0"/>
                <a:satMod val="110000"/>
                <a:lumMod val="100000"/>
                <a:shade val="100000"/>
              </a:schemeClr>
            </a:gs>
            <a:gs pos="100000">
              <a:schemeClr val="accent2">
                <a:hueOff val="5369678"/>
                <a:satOff val="-15411"/>
                <a:lumOff val="-2467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kern="1200" baseline="0"/>
            <a:t>Exploratory Data Analysis (EDA)</a:t>
          </a:r>
          <a:r>
            <a:rPr lang="en-US" sz="1500" b="0" i="0" kern="1200" baseline="0"/>
            <a:t>:</a:t>
          </a:r>
          <a:endParaRPr lang="en-US" sz="1500" kern="1200"/>
        </a:p>
      </dsp:txBody>
      <dsp:txXfrm>
        <a:off x="2144196" y="2954069"/>
        <a:ext cx="1946002" cy="1167601"/>
      </dsp:txXfrm>
    </dsp:sp>
    <dsp:sp modelId="{5A1A22F4-5711-466C-BF22-8A791ACAC64D}">
      <dsp:nvSpPr>
        <dsp:cNvPr id="0" name=""/>
        <dsp:cNvSpPr/>
      </dsp:nvSpPr>
      <dsp:spPr>
        <a:xfrm>
          <a:off x="4284798" y="2954069"/>
          <a:ext cx="1946002" cy="1167601"/>
        </a:xfrm>
        <a:prstGeom prst="rect">
          <a:avLst/>
        </a:prstGeom>
        <a:gradFill rotWithShape="0">
          <a:gsLst>
            <a:gs pos="0">
              <a:schemeClr val="accent2">
                <a:hueOff val="5906646"/>
                <a:satOff val="-16952"/>
                <a:lumOff val="-27142"/>
                <a:alphaOff val="0"/>
                <a:satMod val="103000"/>
                <a:lumMod val="102000"/>
                <a:tint val="94000"/>
              </a:schemeClr>
            </a:gs>
            <a:gs pos="50000">
              <a:schemeClr val="accent2">
                <a:hueOff val="5906646"/>
                <a:satOff val="-16952"/>
                <a:lumOff val="-27142"/>
                <a:alphaOff val="0"/>
                <a:satMod val="110000"/>
                <a:lumMod val="100000"/>
                <a:shade val="100000"/>
              </a:schemeClr>
            </a:gs>
            <a:gs pos="100000">
              <a:schemeClr val="accent2">
                <a:hueOff val="5906646"/>
                <a:satOff val="-16952"/>
                <a:lumOff val="-2714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Conduct EDA to understand the data distribution and relationships between variables.</a:t>
          </a:r>
          <a:endParaRPr lang="en-US" sz="1500" kern="1200"/>
        </a:p>
      </dsp:txBody>
      <dsp:txXfrm>
        <a:off x="4284798" y="2954069"/>
        <a:ext cx="1946002" cy="1167601"/>
      </dsp:txXfrm>
    </dsp:sp>
    <dsp:sp modelId="{6246AE36-6462-4C7B-AE6A-7251DBAA8216}">
      <dsp:nvSpPr>
        <dsp:cNvPr id="0" name=""/>
        <dsp:cNvSpPr/>
      </dsp:nvSpPr>
      <dsp:spPr>
        <a:xfrm>
          <a:off x="6425401" y="2954069"/>
          <a:ext cx="1946002" cy="1167601"/>
        </a:xfrm>
        <a:prstGeom prst="rect">
          <a:avLst/>
        </a:prstGeom>
        <a:gradFill rotWithShape="0">
          <a:gsLst>
            <a:gs pos="0">
              <a:schemeClr val="accent2">
                <a:hueOff val="6443614"/>
                <a:satOff val="-18493"/>
                <a:lumOff val="-29609"/>
                <a:alphaOff val="0"/>
                <a:satMod val="103000"/>
                <a:lumMod val="102000"/>
                <a:tint val="94000"/>
              </a:schemeClr>
            </a:gs>
            <a:gs pos="50000">
              <a:schemeClr val="accent2">
                <a:hueOff val="6443614"/>
                <a:satOff val="-18493"/>
                <a:lumOff val="-29609"/>
                <a:alphaOff val="0"/>
                <a:satMod val="110000"/>
                <a:lumMod val="100000"/>
                <a:shade val="100000"/>
              </a:schemeClr>
            </a:gs>
            <a:gs pos="100000">
              <a:schemeClr val="accent2">
                <a:hueOff val="6443614"/>
                <a:satOff val="-18493"/>
                <a:lumOff val="-29609"/>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0" i="0" kern="1200" baseline="0"/>
            <a:t>Visualize data using charts and graphs to identify trends and patterns.</a:t>
          </a:r>
          <a:endParaRPr lang="en-US" sz="1500" kern="1200"/>
        </a:p>
      </dsp:txBody>
      <dsp:txXfrm>
        <a:off x="6425401" y="2954069"/>
        <a:ext cx="1946002" cy="11676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761965-ECC6-4FE0-BE89-A53BFAE42008}">
      <dsp:nvSpPr>
        <dsp:cNvPr id="0" name=""/>
        <dsp:cNvSpPr/>
      </dsp:nvSpPr>
      <dsp:spPr>
        <a:xfrm>
          <a:off x="1266" y="8657"/>
          <a:ext cx="1596293" cy="957775"/>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Model Selection</a:t>
          </a:r>
          <a:r>
            <a:rPr lang="en-US" sz="1200" b="0" i="0" kern="1200" baseline="0"/>
            <a:t>:</a:t>
          </a:r>
          <a:endParaRPr lang="en-US" sz="1200" kern="1200"/>
        </a:p>
      </dsp:txBody>
      <dsp:txXfrm>
        <a:off x="1266" y="8657"/>
        <a:ext cx="1596293" cy="957775"/>
      </dsp:txXfrm>
    </dsp:sp>
    <dsp:sp modelId="{B09363D7-6F0C-4231-BF89-E188E91B974A}">
      <dsp:nvSpPr>
        <dsp:cNvPr id="0" name=""/>
        <dsp:cNvSpPr/>
      </dsp:nvSpPr>
      <dsp:spPr>
        <a:xfrm>
          <a:off x="1757189" y="8657"/>
          <a:ext cx="1596293" cy="957775"/>
        </a:xfrm>
        <a:prstGeom prst="rect">
          <a:avLst/>
        </a:prstGeom>
        <a:solidFill>
          <a:schemeClr val="accent2">
            <a:hueOff val="429574"/>
            <a:satOff val="-1233"/>
            <a:lumOff val="-197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Choose appropriate predictive modeling techniques based on the nature of the problem (regression, </a:t>
          </a:r>
          <a:endParaRPr lang="en-US" sz="1200" kern="1200"/>
        </a:p>
      </dsp:txBody>
      <dsp:txXfrm>
        <a:off x="1757189" y="8657"/>
        <a:ext cx="1596293" cy="957775"/>
      </dsp:txXfrm>
    </dsp:sp>
    <dsp:sp modelId="{0CF440B7-082E-4F6F-BA1C-34865A3A3260}">
      <dsp:nvSpPr>
        <dsp:cNvPr id="0" name=""/>
        <dsp:cNvSpPr/>
      </dsp:nvSpPr>
      <dsp:spPr>
        <a:xfrm>
          <a:off x="3513112" y="8657"/>
          <a:ext cx="1596293" cy="957775"/>
        </a:xfrm>
        <a:prstGeom prst="rect">
          <a:avLst/>
        </a:prstGeom>
        <a:solidFill>
          <a:schemeClr val="accent2">
            <a:hueOff val="859149"/>
            <a:satOff val="-2466"/>
            <a:lumOff val="-394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classification, time series forecasting, etc.).</a:t>
          </a:r>
          <a:endParaRPr lang="en-US" sz="1200" kern="1200"/>
        </a:p>
      </dsp:txBody>
      <dsp:txXfrm>
        <a:off x="3513112" y="8657"/>
        <a:ext cx="1596293" cy="957775"/>
      </dsp:txXfrm>
    </dsp:sp>
    <dsp:sp modelId="{20249853-721E-4C02-B2B0-CC812DD90059}">
      <dsp:nvSpPr>
        <dsp:cNvPr id="0" name=""/>
        <dsp:cNvSpPr/>
      </dsp:nvSpPr>
      <dsp:spPr>
        <a:xfrm>
          <a:off x="5269034" y="8657"/>
          <a:ext cx="1596293" cy="957775"/>
        </a:xfrm>
        <a:prstGeom prst="rect">
          <a:avLst/>
        </a:prstGeom>
        <a:solidFill>
          <a:schemeClr val="accent2">
            <a:hueOff val="1288723"/>
            <a:satOff val="-3699"/>
            <a:lumOff val="-592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Consider various algorithms (e.g., linear regression, decision trees, random forests, neural networks) </a:t>
          </a:r>
          <a:endParaRPr lang="en-US" sz="1200" kern="1200"/>
        </a:p>
      </dsp:txBody>
      <dsp:txXfrm>
        <a:off x="5269034" y="8657"/>
        <a:ext cx="1596293" cy="957775"/>
      </dsp:txXfrm>
    </dsp:sp>
    <dsp:sp modelId="{7481221A-53EB-4D44-A2EE-82261810AABB}">
      <dsp:nvSpPr>
        <dsp:cNvPr id="0" name=""/>
        <dsp:cNvSpPr/>
      </dsp:nvSpPr>
      <dsp:spPr>
        <a:xfrm>
          <a:off x="7024957" y="8657"/>
          <a:ext cx="1596293" cy="957775"/>
        </a:xfrm>
        <a:prstGeom prst="rect">
          <a:avLst/>
        </a:prstGeom>
        <a:solidFill>
          <a:schemeClr val="accent2">
            <a:hueOff val="1718297"/>
            <a:satOff val="-4931"/>
            <a:lumOff val="-789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for implementation.</a:t>
          </a:r>
          <a:endParaRPr lang="en-US" sz="1200" kern="1200"/>
        </a:p>
      </dsp:txBody>
      <dsp:txXfrm>
        <a:off x="7024957" y="8657"/>
        <a:ext cx="1596293" cy="957775"/>
      </dsp:txXfrm>
    </dsp:sp>
    <dsp:sp modelId="{60B15DFC-FDD2-4C59-AAF4-1AB27E16ADC0}">
      <dsp:nvSpPr>
        <dsp:cNvPr id="0" name=""/>
        <dsp:cNvSpPr/>
      </dsp:nvSpPr>
      <dsp:spPr>
        <a:xfrm>
          <a:off x="8780879" y="8657"/>
          <a:ext cx="1596293" cy="957775"/>
        </a:xfrm>
        <a:prstGeom prst="rect">
          <a:avLst/>
        </a:prstGeom>
        <a:solidFill>
          <a:schemeClr val="accent2">
            <a:hueOff val="2147871"/>
            <a:satOff val="-6164"/>
            <a:lumOff val="-987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Model Training</a:t>
          </a:r>
          <a:r>
            <a:rPr lang="en-US" sz="1200" b="0" i="0" kern="1200" baseline="0"/>
            <a:t>:</a:t>
          </a:r>
          <a:endParaRPr lang="en-US" sz="1200" kern="1200"/>
        </a:p>
      </dsp:txBody>
      <dsp:txXfrm>
        <a:off x="8780879" y="8657"/>
        <a:ext cx="1596293" cy="957775"/>
      </dsp:txXfrm>
    </dsp:sp>
    <dsp:sp modelId="{9ADB4E0C-E53A-4DF5-A90F-5AB2F04FCAD6}">
      <dsp:nvSpPr>
        <dsp:cNvPr id="0" name=""/>
        <dsp:cNvSpPr/>
      </dsp:nvSpPr>
      <dsp:spPr>
        <a:xfrm>
          <a:off x="1266" y="1126063"/>
          <a:ext cx="1596293" cy="957775"/>
        </a:xfrm>
        <a:prstGeom prst="rect">
          <a:avLst/>
        </a:prstGeom>
        <a:solidFill>
          <a:schemeClr val="accent2">
            <a:hueOff val="2577445"/>
            <a:satOff val="-7397"/>
            <a:lumOff val="-1184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Split the dataset into training and testing sets.</a:t>
          </a:r>
          <a:endParaRPr lang="en-US" sz="1200" kern="1200"/>
        </a:p>
      </dsp:txBody>
      <dsp:txXfrm>
        <a:off x="1266" y="1126063"/>
        <a:ext cx="1596293" cy="957775"/>
      </dsp:txXfrm>
    </dsp:sp>
    <dsp:sp modelId="{56D9BFF2-E8F1-4622-8EDF-1B94F81CD3A5}">
      <dsp:nvSpPr>
        <dsp:cNvPr id="0" name=""/>
        <dsp:cNvSpPr/>
      </dsp:nvSpPr>
      <dsp:spPr>
        <a:xfrm>
          <a:off x="1757189" y="1126063"/>
          <a:ext cx="1596293" cy="957775"/>
        </a:xfrm>
        <a:prstGeom prst="rect">
          <a:avLst/>
        </a:prstGeom>
        <a:solidFill>
          <a:schemeClr val="accent2">
            <a:hueOff val="3007020"/>
            <a:satOff val="-8630"/>
            <a:lumOff val="-1381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Train the selected model on the training dataset.</a:t>
          </a:r>
          <a:endParaRPr lang="en-US" sz="1200" kern="1200"/>
        </a:p>
      </dsp:txBody>
      <dsp:txXfrm>
        <a:off x="1757189" y="1126063"/>
        <a:ext cx="1596293" cy="957775"/>
      </dsp:txXfrm>
    </dsp:sp>
    <dsp:sp modelId="{816416A7-9281-4E3C-942D-23B266AAB65E}">
      <dsp:nvSpPr>
        <dsp:cNvPr id="0" name=""/>
        <dsp:cNvSpPr/>
      </dsp:nvSpPr>
      <dsp:spPr>
        <a:xfrm>
          <a:off x="3513112" y="1126063"/>
          <a:ext cx="1596293" cy="957775"/>
        </a:xfrm>
        <a:prstGeom prst="rect">
          <a:avLst/>
        </a:prstGeom>
        <a:solidFill>
          <a:schemeClr val="accent2">
            <a:hueOff val="3436594"/>
            <a:satOff val="-9863"/>
            <a:lumOff val="-1579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Fine-tune model parameters to optimize performance.</a:t>
          </a:r>
          <a:endParaRPr lang="en-US" sz="1200" kern="1200"/>
        </a:p>
      </dsp:txBody>
      <dsp:txXfrm>
        <a:off x="3513112" y="1126063"/>
        <a:ext cx="1596293" cy="957775"/>
      </dsp:txXfrm>
    </dsp:sp>
    <dsp:sp modelId="{C94D2F36-8EDC-4F1A-85FD-027A221BADAD}">
      <dsp:nvSpPr>
        <dsp:cNvPr id="0" name=""/>
        <dsp:cNvSpPr/>
      </dsp:nvSpPr>
      <dsp:spPr>
        <a:xfrm>
          <a:off x="5269034" y="1126063"/>
          <a:ext cx="1596293" cy="957775"/>
        </a:xfrm>
        <a:prstGeom prst="rect">
          <a:avLst/>
        </a:prstGeom>
        <a:solidFill>
          <a:schemeClr val="accent2">
            <a:hueOff val="3866169"/>
            <a:satOff val="-11096"/>
            <a:lumOff val="-1776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Model Evaluation</a:t>
          </a:r>
          <a:r>
            <a:rPr lang="en-US" sz="1200" b="0" i="0" kern="1200" baseline="0"/>
            <a:t>:</a:t>
          </a:r>
          <a:endParaRPr lang="en-US" sz="1200" kern="1200"/>
        </a:p>
      </dsp:txBody>
      <dsp:txXfrm>
        <a:off x="5269034" y="1126063"/>
        <a:ext cx="1596293" cy="957775"/>
      </dsp:txXfrm>
    </dsp:sp>
    <dsp:sp modelId="{35A9F228-A9D0-47AC-B903-5804D487EDC6}">
      <dsp:nvSpPr>
        <dsp:cNvPr id="0" name=""/>
        <dsp:cNvSpPr/>
      </dsp:nvSpPr>
      <dsp:spPr>
        <a:xfrm>
          <a:off x="7024957" y="1126063"/>
          <a:ext cx="1596293" cy="957775"/>
        </a:xfrm>
        <a:prstGeom prst="rect">
          <a:avLst/>
        </a:prstGeom>
        <a:solidFill>
          <a:schemeClr val="accent2">
            <a:hueOff val="4295743"/>
            <a:satOff val="-12329"/>
            <a:lumOff val="-1973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Evaluate the model's performance using the testing dataset.</a:t>
          </a:r>
          <a:endParaRPr lang="en-US" sz="1200" kern="1200"/>
        </a:p>
      </dsp:txBody>
      <dsp:txXfrm>
        <a:off x="7024957" y="1126063"/>
        <a:ext cx="1596293" cy="957775"/>
      </dsp:txXfrm>
    </dsp:sp>
    <dsp:sp modelId="{B994FFBC-0190-472A-BC46-AFA2C3DF8AFD}">
      <dsp:nvSpPr>
        <dsp:cNvPr id="0" name=""/>
        <dsp:cNvSpPr/>
      </dsp:nvSpPr>
      <dsp:spPr>
        <a:xfrm>
          <a:off x="8780879" y="1126063"/>
          <a:ext cx="1596293" cy="957775"/>
        </a:xfrm>
        <a:prstGeom prst="rect">
          <a:avLst/>
        </a:prstGeom>
        <a:solidFill>
          <a:schemeClr val="accent2">
            <a:hueOff val="4725317"/>
            <a:satOff val="-13562"/>
            <a:lumOff val="-2171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Use metrics such as accuracy, precision, recall, F1 score, RMSE, or R² to assess model effectiveness.</a:t>
          </a:r>
          <a:endParaRPr lang="en-US" sz="1200" kern="1200"/>
        </a:p>
      </dsp:txBody>
      <dsp:txXfrm>
        <a:off x="8780879" y="1126063"/>
        <a:ext cx="1596293" cy="957775"/>
      </dsp:txXfrm>
    </dsp:sp>
    <dsp:sp modelId="{B30692A1-C3CD-4FEC-BE77-BA9D31C951BE}">
      <dsp:nvSpPr>
        <dsp:cNvPr id="0" name=""/>
        <dsp:cNvSpPr/>
      </dsp:nvSpPr>
      <dsp:spPr>
        <a:xfrm>
          <a:off x="1757189" y="2243468"/>
          <a:ext cx="1596293" cy="957775"/>
        </a:xfrm>
        <a:prstGeom prst="rect">
          <a:avLst/>
        </a:prstGeom>
        <a:solidFill>
          <a:schemeClr val="accent2">
            <a:hueOff val="5154891"/>
            <a:satOff val="-14794"/>
            <a:lumOff val="-2368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Conduct cross-validation to ensure robustness.</a:t>
          </a:r>
          <a:endParaRPr lang="en-US" sz="1200" kern="1200"/>
        </a:p>
      </dsp:txBody>
      <dsp:txXfrm>
        <a:off x="1757189" y="2243468"/>
        <a:ext cx="1596293" cy="957775"/>
      </dsp:txXfrm>
    </dsp:sp>
    <dsp:sp modelId="{4575A79A-3742-4657-AAD7-2ECED7D2BEBC}">
      <dsp:nvSpPr>
        <dsp:cNvPr id="0" name=""/>
        <dsp:cNvSpPr/>
      </dsp:nvSpPr>
      <dsp:spPr>
        <a:xfrm>
          <a:off x="3513112" y="2243468"/>
          <a:ext cx="1596293" cy="957775"/>
        </a:xfrm>
        <a:prstGeom prst="rect">
          <a:avLst/>
        </a:prstGeom>
        <a:solidFill>
          <a:schemeClr val="accent2">
            <a:hueOff val="5584465"/>
            <a:satOff val="-16027"/>
            <a:lumOff val="-256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Model Deployment</a:t>
          </a:r>
          <a:r>
            <a:rPr lang="en-US" sz="1200" b="0" i="0" kern="1200" baseline="0"/>
            <a:t>:</a:t>
          </a:r>
          <a:endParaRPr lang="en-US" sz="1200" kern="1200"/>
        </a:p>
      </dsp:txBody>
      <dsp:txXfrm>
        <a:off x="3513112" y="2243468"/>
        <a:ext cx="1596293" cy="957775"/>
      </dsp:txXfrm>
    </dsp:sp>
    <dsp:sp modelId="{82217828-4115-43B3-908D-4A0BDC882655}">
      <dsp:nvSpPr>
        <dsp:cNvPr id="0" name=""/>
        <dsp:cNvSpPr/>
      </dsp:nvSpPr>
      <dsp:spPr>
        <a:xfrm>
          <a:off x="5269034" y="2243468"/>
          <a:ext cx="1596293" cy="957775"/>
        </a:xfrm>
        <a:prstGeom prst="rect">
          <a:avLst/>
        </a:prstGeom>
        <a:solidFill>
          <a:schemeClr val="accent2">
            <a:hueOff val="6014040"/>
            <a:satOff val="-17260"/>
            <a:lumOff val="-2763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Implement the model in a production environment for real-time predictions or batch processing.</a:t>
          </a:r>
          <a:endParaRPr lang="en-US" sz="1200" kern="1200"/>
        </a:p>
      </dsp:txBody>
      <dsp:txXfrm>
        <a:off x="5269034" y="2243468"/>
        <a:ext cx="1596293" cy="957775"/>
      </dsp:txXfrm>
    </dsp:sp>
    <dsp:sp modelId="{1760AD68-DCAB-4AA9-A689-88647370DC3A}">
      <dsp:nvSpPr>
        <dsp:cNvPr id="0" name=""/>
        <dsp:cNvSpPr/>
      </dsp:nvSpPr>
      <dsp:spPr>
        <a:xfrm>
          <a:off x="7024957" y="2243468"/>
          <a:ext cx="1596293" cy="957775"/>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Ensure that the deployment includes monitoring and maintenance plans.</a:t>
          </a:r>
          <a:endParaRPr lang="en-US" sz="1200" kern="1200"/>
        </a:p>
      </dsp:txBody>
      <dsp:txXfrm>
        <a:off x="7024957" y="2243468"/>
        <a:ext cx="1596293" cy="9577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D7D7B4-CB9C-49BE-8264-3553CDE2D25A}">
      <dsp:nvSpPr>
        <dsp:cNvPr id="0" name=""/>
        <dsp:cNvSpPr/>
      </dsp:nvSpPr>
      <dsp:spPr>
        <a:xfrm>
          <a:off x="0" y="39687"/>
          <a:ext cx="3286125" cy="1971675"/>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a:t>Model Monitoring and Maintenance</a:t>
          </a:r>
          <a:r>
            <a:rPr lang="en-US" sz="2400" b="0" i="0" kern="1200" baseline="0"/>
            <a:t>:</a:t>
          </a:r>
          <a:endParaRPr lang="en-US" sz="2400" kern="1200"/>
        </a:p>
      </dsp:txBody>
      <dsp:txXfrm>
        <a:off x="0" y="39687"/>
        <a:ext cx="3286125" cy="1971675"/>
      </dsp:txXfrm>
    </dsp:sp>
    <dsp:sp modelId="{D70DCF50-4ED2-4BCC-A1A6-1D3B115CA824}">
      <dsp:nvSpPr>
        <dsp:cNvPr id="0" name=""/>
        <dsp:cNvSpPr/>
      </dsp:nvSpPr>
      <dsp:spPr>
        <a:xfrm>
          <a:off x="3614737" y="39687"/>
          <a:ext cx="3286125" cy="1971675"/>
        </a:xfrm>
        <a:prstGeom prst="rect">
          <a:avLst/>
        </a:prstGeom>
        <a:solidFill>
          <a:schemeClr val="accent2">
            <a:hueOff val="1288723"/>
            <a:satOff val="-3699"/>
            <a:lumOff val="-592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a:t>Continuously monitor model performance and accuracy over time.</a:t>
          </a:r>
          <a:endParaRPr lang="en-US" sz="2400" kern="1200"/>
        </a:p>
      </dsp:txBody>
      <dsp:txXfrm>
        <a:off x="3614737" y="39687"/>
        <a:ext cx="3286125" cy="1971675"/>
      </dsp:txXfrm>
    </dsp:sp>
    <dsp:sp modelId="{68138843-E08B-4B94-BF33-53AC5C07F335}">
      <dsp:nvSpPr>
        <dsp:cNvPr id="0" name=""/>
        <dsp:cNvSpPr/>
      </dsp:nvSpPr>
      <dsp:spPr>
        <a:xfrm>
          <a:off x="7229475" y="39687"/>
          <a:ext cx="3286125" cy="1971675"/>
        </a:xfrm>
        <a:prstGeom prst="rect">
          <a:avLst/>
        </a:prstGeom>
        <a:solidFill>
          <a:schemeClr val="accent2">
            <a:hueOff val="2577445"/>
            <a:satOff val="-7397"/>
            <a:lumOff val="-1184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a:t>Update the model as necessary to accommodate changes in data patterns or business requirements.</a:t>
          </a:r>
          <a:endParaRPr lang="en-US" sz="2400" kern="1200"/>
        </a:p>
      </dsp:txBody>
      <dsp:txXfrm>
        <a:off x="7229475" y="39687"/>
        <a:ext cx="3286125" cy="1971675"/>
      </dsp:txXfrm>
    </dsp:sp>
    <dsp:sp modelId="{DDE986E3-F660-4BA3-AEDA-EADE4FB0C195}">
      <dsp:nvSpPr>
        <dsp:cNvPr id="0" name=""/>
        <dsp:cNvSpPr/>
      </dsp:nvSpPr>
      <dsp:spPr>
        <a:xfrm>
          <a:off x="0" y="2339975"/>
          <a:ext cx="3286125" cy="1971675"/>
        </a:xfrm>
        <a:prstGeom prst="rect">
          <a:avLst/>
        </a:prstGeom>
        <a:solidFill>
          <a:schemeClr val="accent2">
            <a:hueOff val="3866169"/>
            <a:satOff val="-11096"/>
            <a:lumOff val="-1776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baseline="0"/>
            <a:t>Reporting and Communication</a:t>
          </a:r>
          <a:r>
            <a:rPr lang="en-US" sz="2400" b="0" i="0" kern="1200" baseline="0"/>
            <a:t>:</a:t>
          </a:r>
          <a:endParaRPr lang="en-US" sz="2400" kern="1200"/>
        </a:p>
      </dsp:txBody>
      <dsp:txXfrm>
        <a:off x="0" y="2339975"/>
        <a:ext cx="3286125" cy="1971675"/>
      </dsp:txXfrm>
    </dsp:sp>
    <dsp:sp modelId="{C44454ED-2783-4E28-886B-F69CB2E1FB7E}">
      <dsp:nvSpPr>
        <dsp:cNvPr id="0" name=""/>
        <dsp:cNvSpPr/>
      </dsp:nvSpPr>
      <dsp:spPr>
        <a:xfrm>
          <a:off x="3614737" y="2339975"/>
          <a:ext cx="3286125" cy="1971675"/>
        </a:xfrm>
        <a:prstGeom prst="rect">
          <a:avLst/>
        </a:prstGeom>
        <a:solidFill>
          <a:schemeClr val="accent2">
            <a:hueOff val="5154891"/>
            <a:satOff val="-14794"/>
            <a:lumOff val="-2368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a:t>Document the predictive analysis process, findings, and insights.</a:t>
          </a:r>
          <a:endParaRPr lang="en-US" sz="2400" kern="1200"/>
        </a:p>
      </dsp:txBody>
      <dsp:txXfrm>
        <a:off x="3614737" y="2339975"/>
        <a:ext cx="3286125" cy="1971675"/>
      </dsp:txXfrm>
    </dsp:sp>
    <dsp:sp modelId="{599B757E-B8DA-45C4-914E-05DAD9EEE4E5}">
      <dsp:nvSpPr>
        <dsp:cNvPr id="0" name=""/>
        <dsp:cNvSpPr/>
      </dsp:nvSpPr>
      <dsp:spPr>
        <a:xfrm>
          <a:off x="7229475" y="2339975"/>
          <a:ext cx="3286125" cy="1971675"/>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i="0" kern="1200" baseline="0"/>
            <a:t>Communicate results effectively to stakeholders through reports or presentations.</a:t>
          </a:r>
          <a:endParaRPr lang="en-US" sz="2400" kern="1200"/>
        </a:p>
      </dsp:txBody>
      <dsp:txXfrm>
        <a:off x="7229475" y="2339975"/>
        <a:ext cx="3286125" cy="19716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73B2E9-81B0-4E68-B973-C88916712265}">
      <dsp:nvSpPr>
        <dsp:cNvPr id="0" name=""/>
        <dsp:cNvSpPr/>
      </dsp:nvSpPr>
      <dsp:spPr>
        <a:xfrm>
          <a:off x="448310" y="341"/>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Define the Objective</a:t>
          </a:r>
          <a:r>
            <a:rPr lang="en-US" sz="1200" b="0" i="0" kern="1200" baseline="0"/>
            <a:t>:</a:t>
          </a:r>
          <a:endParaRPr lang="en-US" sz="1200" kern="1200"/>
        </a:p>
      </dsp:txBody>
      <dsp:txXfrm>
        <a:off x="448310" y="341"/>
        <a:ext cx="1984817" cy="1190890"/>
      </dsp:txXfrm>
    </dsp:sp>
    <dsp:sp modelId="{91E8F519-C5B8-402D-A5F3-79D4AE0F85E3}">
      <dsp:nvSpPr>
        <dsp:cNvPr id="0" name=""/>
        <dsp:cNvSpPr/>
      </dsp:nvSpPr>
      <dsp:spPr>
        <a:xfrm>
          <a:off x="2631610" y="341"/>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State the specific questions or hypotheses you want to investigate.</a:t>
          </a:r>
          <a:endParaRPr lang="en-US" sz="1200" kern="1200"/>
        </a:p>
      </dsp:txBody>
      <dsp:txXfrm>
        <a:off x="2631610" y="341"/>
        <a:ext cx="1984817" cy="1190890"/>
      </dsp:txXfrm>
    </dsp:sp>
    <dsp:sp modelId="{0269C9C6-C652-475D-9923-9D811FF07640}">
      <dsp:nvSpPr>
        <dsp:cNvPr id="0" name=""/>
        <dsp:cNvSpPr/>
      </dsp:nvSpPr>
      <dsp:spPr>
        <a:xfrm>
          <a:off x="4814909" y="341"/>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Data Collection</a:t>
          </a:r>
          <a:r>
            <a:rPr lang="en-US" sz="1200" b="0" i="0" kern="1200" baseline="0"/>
            <a:t>:</a:t>
          </a:r>
          <a:endParaRPr lang="en-US" sz="1200" kern="1200"/>
        </a:p>
      </dsp:txBody>
      <dsp:txXfrm>
        <a:off x="4814909" y="341"/>
        <a:ext cx="1984817" cy="1190890"/>
      </dsp:txXfrm>
    </dsp:sp>
    <dsp:sp modelId="{B3E7D047-B4EC-4335-9EB5-398D2B97D099}">
      <dsp:nvSpPr>
        <dsp:cNvPr id="0" name=""/>
        <dsp:cNvSpPr/>
      </dsp:nvSpPr>
      <dsp:spPr>
        <a:xfrm>
          <a:off x="6998208" y="341"/>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Collect the relevant dataset(s) and ensure data quality.</a:t>
          </a:r>
          <a:endParaRPr lang="en-US" sz="1200" kern="1200"/>
        </a:p>
      </dsp:txBody>
      <dsp:txXfrm>
        <a:off x="6998208" y="341"/>
        <a:ext cx="1984817" cy="1190890"/>
      </dsp:txXfrm>
    </dsp:sp>
    <dsp:sp modelId="{DD48A290-1617-41F7-95C2-580243BD67AB}">
      <dsp:nvSpPr>
        <dsp:cNvPr id="0" name=""/>
        <dsp:cNvSpPr/>
      </dsp:nvSpPr>
      <dsp:spPr>
        <a:xfrm>
          <a:off x="448310" y="1389713"/>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Data Cleaning</a:t>
          </a:r>
          <a:r>
            <a:rPr lang="en-US" sz="1200" b="0" i="0" kern="1200" baseline="0"/>
            <a:t>:</a:t>
          </a:r>
          <a:endParaRPr lang="en-US" sz="1200" kern="1200"/>
        </a:p>
      </dsp:txBody>
      <dsp:txXfrm>
        <a:off x="448310" y="1389713"/>
        <a:ext cx="1984817" cy="1190890"/>
      </dsp:txXfrm>
    </dsp:sp>
    <dsp:sp modelId="{D0E73B7A-F114-4EA4-A708-9DC2811D7383}">
      <dsp:nvSpPr>
        <dsp:cNvPr id="0" name=""/>
        <dsp:cNvSpPr/>
      </dsp:nvSpPr>
      <dsp:spPr>
        <a:xfrm>
          <a:off x="2631610" y="1389713"/>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Handle missing values (imputation or removal).</a:t>
          </a:r>
          <a:endParaRPr lang="en-US" sz="1200" kern="1200"/>
        </a:p>
      </dsp:txBody>
      <dsp:txXfrm>
        <a:off x="2631610" y="1389713"/>
        <a:ext cx="1984817" cy="1190890"/>
      </dsp:txXfrm>
    </dsp:sp>
    <dsp:sp modelId="{7BA52BA0-8FC8-489C-9FB3-C96742ABB1AE}">
      <dsp:nvSpPr>
        <dsp:cNvPr id="0" name=""/>
        <dsp:cNvSpPr/>
      </dsp:nvSpPr>
      <dsp:spPr>
        <a:xfrm>
          <a:off x="4814909" y="1389713"/>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Correct inconsistencies and remove duplicates.</a:t>
          </a:r>
          <a:endParaRPr lang="en-US" sz="1200" kern="1200"/>
        </a:p>
      </dsp:txBody>
      <dsp:txXfrm>
        <a:off x="4814909" y="1389713"/>
        <a:ext cx="1984817" cy="1190890"/>
      </dsp:txXfrm>
    </dsp:sp>
    <dsp:sp modelId="{F2E07626-48D8-48D2-9F89-9E029EC766E9}">
      <dsp:nvSpPr>
        <dsp:cNvPr id="0" name=""/>
        <dsp:cNvSpPr/>
      </dsp:nvSpPr>
      <dsp:spPr>
        <a:xfrm>
          <a:off x="6998208" y="1389713"/>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i="0" kern="1200" baseline="0"/>
            <a:t>Univariate Analysis</a:t>
          </a:r>
          <a:r>
            <a:rPr lang="en-US" sz="1200" b="0" i="0" kern="1200" baseline="0"/>
            <a:t>:</a:t>
          </a:r>
          <a:endParaRPr lang="en-US" sz="1200" kern="1200"/>
        </a:p>
      </dsp:txBody>
      <dsp:txXfrm>
        <a:off x="6998208" y="1389713"/>
        <a:ext cx="1984817" cy="1190890"/>
      </dsp:txXfrm>
    </dsp:sp>
    <dsp:sp modelId="{CD34DD81-9A63-4D49-AD19-FFE020E3F5BD}">
      <dsp:nvSpPr>
        <dsp:cNvPr id="0" name=""/>
        <dsp:cNvSpPr/>
      </dsp:nvSpPr>
      <dsp:spPr>
        <a:xfrm>
          <a:off x="2631610" y="2779086"/>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kern="1200" baseline="0"/>
            <a:t>Analyze individual variables.</a:t>
          </a:r>
          <a:endParaRPr lang="en-US" sz="1200" kern="1200"/>
        </a:p>
      </dsp:txBody>
      <dsp:txXfrm>
        <a:off x="2631610" y="2779086"/>
        <a:ext cx="1984817" cy="1190890"/>
      </dsp:txXfrm>
    </dsp:sp>
    <dsp:sp modelId="{8B88FD97-AA3E-4F71-B24A-8176C7E26103}">
      <dsp:nvSpPr>
        <dsp:cNvPr id="0" name=""/>
        <dsp:cNvSpPr/>
      </dsp:nvSpPr>
      <dsp:spPr>
        <a:xfrm>
          <a:off x="4814909" y="2779086"/>
          <a:ext cx="1984817" cy="1190890"/>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i="0" kern="1200" baseline="0"/>
            <a:t>Visualization Techniques</a:t>
          </a:r>
          <a:r>
            <a:rPr lang="en-US" sz="1200" b="0" i="0" kern="1200" baseline="0"/>
            <a:t>:</a:t>
          </a:r>
          <a:endParaRPr lang="en-US" sz="1200" kern="1200"/>
        </a:p>
        <a:p>
          <a:pPr marL="57150" lvl="1" indent="-57150" algn="l" defTabSz="400050">
            <a:lnSpc>
              <a:spcPct val="90000"/>
            </a:lnSpc>
            <a:spcBef>
              <a:spcPct val="0"/>
            </a:spcBef>
            <a:spcAft>
              <a:spcPct val="15000"/>
            </a:spcAft>
            <a:buChar char="•"/>
          </a:pPr>
          <a:r>
            <a:rPr lang="en-US" sz="900" b="1" i="0" kern="1200" baseline="0"/>
            <a:t>Histograms</a:t>
          </a:r>
          <a:r>
            <a:rPr lang="en-US" sz="900" b="0" i="0" kern="1200" baseline="0"/>
            <a:t>: Show the distribution of numerical variables.</a:t>
          </a:r>
          <a:endParaRPr lang="en-US" sz="900" kern="1200"/>
        </a:p>
        <a:p>
          <a:pPr marL="57150" lvl="1" indent="-57150" algn="l" defTabSz="400050">
            <a:lnSpc>
              <a:spcPct val="90000"/>
            </a:lnSpc>
            <a:spcBef>
              <a:spcPct val="0"/>
            </a:spcBef>
            <a:spcAft>
              <a:spcPct val="15000"/>
            </a:spcAft>
            <a:buChar char="•"/>
          </a:pPr>
          <a:r>
            <a:rPr lang="en-US" sz="900" b="1" i="0" kern="1200" baseline="0"/>
            <a:t>Box Plots</a:t>
          </a:r>
          <a:r>
            <a:rPr lang="en-US" sz="900" b="0" i="0" kern="1200" baseline="0"/>
            <a:t>: Identify outliers and visualize the spread of the data.</a:t>
          </a:r>
          <a:endParaRPr lang="en-US" sz="900" kern="1200"/>
        </a:p>
        <a:p>
          <a:pPr marL="57150" lvl="1" indent="-57150" algn="l" defTabSz="400050">
            <a:lnSpc>
              <a:spcPct val="90000"/>
            </a:lnSpc>
            <a:spcBef>
              <a:spcPct val="0"/>
            </a:spcBef>
            <a:spcAft>
              <a:spcPct val="15000"/>
            </a:spcAft>
            <a:buChar char="•"/>
          </a:pPr>
          <a:r>
            <a:rPr lang="en-US" sz="900" b="1" i="0" kern="1200" baseline="0"/>
            <a:t>Bar Charts</a:t>
          </a:r>
          <a:r>
            <a:rPr lang="en-US" sz="900" b="0" i="0" kern="1200" baseline="0"/>
            <a:t>: Visualize categorical variables and their frequencies.</a:t>
          </a:r>
          <a:endParaRPr lang="en-US" sz="900" kern="1200"/>
        </a:p>
      </dsp:txBody>
      <dsp:txXfrm>
        <a:off x="4814909" y="2779086"/>
        <a:ext cx="1984817" cy="1190890"/>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678B2-86BF-AE2E-F4F9-FC5EE7FDDA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7F7AB32-BEA6-0704-492D-93CDFBE5B4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3D87F42-58E7-0B25-A5D2-8ACB15A87A6F}"/>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AB6C7DD3-7D7A-4433-13B2-52A1EEC395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FF9581-4C71-8455-063D-EB141D636B0F}"/>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749904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4D8E2-577E-AA4B-40EE-DE7F5F3EF4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7F8D1D9-4FDA-2E84-2413-41142532DB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1635C2-CDFA-5011-3C86-BF1548318789}"/>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BC067A3B-B600-DFA9-1D6D-697456EF41D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6A0B351-6E27-A549-528A-54213703578D}"/>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1871057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71F364-707E-0539-ADE4-77CBB94A207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228BB3-E6EF-C141-94ED-1898EF39D0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29C777-830A-ADDF-8C48-DC5D704723CD}"/>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351007CF-2943-49FA-AD51-FCC053671F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3F69B5-8FB6-7CD0-3399-10F5121B3053}"/>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751597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4FFFC-B935-5885-68DD-B109ED776D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F70642C-25BA-57E5-A9B7-5841C29DC81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2D6643-405D-7F50-B465-108B5C6E644F}"/>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10287DAB-3872-17E5-432B-A1BC5083B1C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586AE15-61D2-B2D1-9EE4-A7F4A6F8739B}"/>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26067580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F5885-CAF5-EEDB-B668-E00242D8A4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420E494-A0FA-6DC2-A2F2-C9739630DF2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1F4F52-4F97-5410-EA35-B28613AFF69D}"/>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A12E6EAC-6669-E125-2FEF-DD3DC14323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DE8E19-1237-E66A-7BED-DAB0796A79C6}"/>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188857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07271-A231-4AA7-A001-5F311D70D81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C7CE6E-AAA4-9AFB-B921-CB7B2D1BC7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F197313-9FAE-4F24-2F44-AAA61813D4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D0DD6DC-B12A-F675-28D7-433DA27C27CD}"/>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6" name="Footer Placeholder 5">
            <a:extLst>
              <a:ext uri="{FF2B5EF4-FFF2-40B4-BE49-F238E27FC236}">
                <a16:creationId xmlns:a16="http://schemas.microsoft.com/office/drawing/2014/main" id="{5AF63E7A-7FE5-1196-FA52-13A0142F49D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A6304EF-5538-E7EB-C250-9B5441BE8BAC}"/>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2928337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C2FCD-DE04-E7DE-499A-E35BAD1401B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2BF6B79-A639-230A-0296-FFD27F7854D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C797B6-859F-B67C-1736-FDE47FE82D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7F21F59-BE82-3D0A-509F-28E19E2D711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CBE068-CE21-C558-296A-0B425E71C1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3F9BD6D-39BB-AD2D-C2FF-487801AB8FF4}"/>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8" name="Footer Placeholder 7">
            <a:extLst>
              <a:ext uri="{FF2B5EF4-FFF2-40B4-BE49-F238E27FC236}">
                <a16:creationId xmlns:a16="http://schemas.microsoft.com/office/drawing/2014/main" id="{56642860-3D2C-23BC-DDC9-AE4DC2AF30A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60A9C9A-81B6-DC6A-57FA-B0C7C9F6E27F}"/>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1012793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A9407-B3E7-F9BD-AC6E-190EBE9516C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A5ADB91-0576-7C19-D9B6-156368E27F84}"/>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4" name="Footer Placeholder 3">
            <a:extLst>
              <a:ext uri="{FF2B5EF4-FFF2-40B4-BE49-F238E27FC236}">
                <a16:creationId xmlns:a16="http://schemas.microsoft.com/office/drawing/2014/main" id="{912F1544-17B1-6F0D-69B1-1793CDE9C48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45767A1-BEE1-4957-973B-FA89CEF18035}"/>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1748492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1D59A2-5AE0-CFEE-B330-B528FD59283C}"/>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3" name="Footer Placeholder 2">
            <a:extLst>
              <a:ext uri="{FF2B5EF4-FFF2-40B4-BE49-F238E27FC236}">
                <a16:creationId xmlns:a16="http://schemas.microsoft.com/office/drawing/2014/main" id="{DA1AF35C-59C7-4226-8F51-A57124542FF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D4A8143-AC03-64A5-45F1-5390395A01BF}"/>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2440636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D1835-5F8D-C6B4-ABF5-25D519280B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24057B4-5C1B-F9C1-A5F3-6C01D12902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27E229A-2755-BC9D-CC70-6A9189FB47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C7A9DC-99EF-CCFA-F0BF-317D1032E12D}"/>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6" name="Footer Placeholder 5">
            <a:extLst>
              <a:ext uri="{FF2B5EF4-FFF2-40B4-BE49-F238E27FC236}">
                <a16:creationId xmlns:a16="http://schemas.microsoft.com/office/drawing/2014/main" id="{01FBDA2F-5D65-EC6B-E5EA-83A7B1A69C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43A2C1-6A14-3E6F-3D3F-670CBD65ED58}"/>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4016142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2F40-5161-7E8F-EB7E-C8C52114E3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D7DCB79-DD2E-8C22-F21F-47510BB5C0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DFF4248-589C-76E2-8EBB-25A718F3D8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5378A8-6A29-1392-B1ED-9A9458CD6215}"/>
              </a:ext>
            </a:extLst>
          </p:cNvPr>
          <p:cNvSpPr>
            <a:spLocks noGrp="1"/>
          </p:cNvSpPr>
          <p:nvPr>
            <p:ph type="dt" sz="half" idx="10"/>
          </p:nvPr>
        </p:nvSpPr>
        <p:spPr/>
        <p:txBody>
          <a:bodyPr/>
          <a:lstStyle/>
          <a:p>
            <a:fld id="{086EBC1C-D861-4531-93F2-F4F9A45292D6}" type="datetimeFigureOut">
              <a:rPr lang="en-IN" smtClean="0"/>
              <a:t>25-03-2025</a:t>
            </a:fld>
            <a:endParaRPr lang="en-IN"/>
          </a:p>
        </p:txBody>
      </p:sp>
      <p:sp>
        <p:nvSpPr>
          <p:cNvPr id="6" name="Footer Placeholder 5">
            <a:extLst>
              <a:ext uri="{FF2B5EF4-FFF2-40B4-BE49-F238E27FC236}">
                <a16:creationId xmlns:a16="http://schemas.microsoft.com/office/drawing/2014/main" id="{AF7F6D76-7852-1041-ABC9-88A838687C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70D0816-F3DD-2FFC-3C78-3DBF42332266}"/>
              </a:ext>
            </a:extLst>
          </p:cNvPr>
          <p:cNvSpPr>
            <a:spLocks noGrp="1"/>
          </p:cNvSpPr>
          <p:nvPr>
            <p:ph type="sldNum" sz="quarter" idx="12"/>
          </p:nvPr>
        </p:nvSpPr>
        <p:spPr/>
        <p:txBody>
          <a:bodyPr/>
          <a:lstStyle/>
          <a:p>
            <a:fld id="{521C1E31-CC52-4FA6-A3E8-F730F5AD7067}" type="slidenum">
              <a:rPr lang="en-IN" smtClean="0"/>
              <a:t>‹#›</a:t>
            </a:fld>
            <a:endParaRPr lang="en-IN"/>
          </a:p>
        </p:txBody>
      </p:sp>
    </p:spTree>
    <p:extLst>
      <p:ext uri="{BB962C8B-B14F-4D97-AF65-F5344CB8AC3E}">
        <p14:creationId xmlns:p14="http://schemas.microsoft.com/office/powerpoint/2010/main" val="1964130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76CCE8-A34E-B765-87C6-F0AFF99FB8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59CB18-E455-6452-F791-CDA1A0CEB0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A1A6BF9-D91B-A376-AF57-E68558C518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86EBC1C-D861-4531-93F2-F4F9A45292D6}" type="datetimeFigureOut">
              <a:rPr lang="en-IN" smtClean="0"/>
              <a:t>25-03-2025</a:t>
            </a:fld>
            <a:endParaRPr lang="en-IN"/>
          </a:p>
        </p:txBody>
      </p:sp>
      <p:sp>
        <p:nvSpPr>
          <p:cNvPr id="5" name="Footer Placeholder 4">
            <a:extLst>
              <a:ext uri="{FF2B5EF4-FFF2-40B4-BE49-F238E27FC236}">
                <a16:creationId xmlns:a16="http://schemas.microsoft.com/office/drawing/2014/main" id="{B3ED24F5-6C02-CA86-ADCC-39CE25335C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34BCF57F-F029-0557-C7C1-FF4F40CF24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21C1E31-CC52-4FA6-A3E8-F730F5AD7067}" type="slidenum">
              <a:rPr lang="en-IN" smtClean="0"/>
              <a:t>‹#›</a:t>
            </a:fld>
            <a:endParaRPr lang="en-IN"/>
          </a:p>
        </p:txBody>
      </p:sp>
    </p:spTree>
    <p:extLst>
      <p:ext uri="{BB962C8B-B14F-4D97-AF65-F5344CB8AC3E}">
        <p14:creationId xmlns:p14="http://schemas.microsoft.com/office/powerpoint/2010/main" val="265686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0319124-0F9D-7AE4-D642-536BB8CBD629}"/>
              </a:ext>
            </a:extLst>
          </p:cNvPr>
          <p:cNvPicPr>
            <a:picLocks noChangeAspect="1"/>
          </p:cNvPicPr>
          <p:nvPr/>
        </p:nvPicPr>
        <p:blipFill>
          <a:blip r:embed="rId2"/>
          <a:srcRect t="24317" b="4760"/>
          <a:stretch/>
        </p:blipFill>
        <p:spPr>
          <a:xfrm>
            <a:off x="2522356" y="10"/>
            <a:ext cx="9669642" cy="6857990"/>
          </a:xfrm>
          <a:prstGeom prst="rect">
            <a:avLst/>
          </a:prstGeom>
        </p:spPr>
      </p:pic>
      <p:sp>
        <p:nvSpPr>
          <p:cNvPr id="22" name="Rectangle 2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048B6BC-E383-35C9-0F9F-A240BA533DDD}"/>
              </a:ext>
            </a:extLst>
          </p:cNvPr>
          <p:cNvSpPr>
            <a:spLocks noGrp="1"/>
          </p:cNvSpPr>
          <p:nvPr>
            <p:ph type="ctrTitle"/>
          </p:nvPr>
        </p:nvSpPr>
        <p:spPr>
          <a:xfrm>
            <a:off x="838200" y="365125"/>
            <a:ext cx="3822189" cy="1899912"/>
          </a:xfrm>
        </p:spPr>
        <p:txBody>
          <a:bodyPr vert="horz" lIns="91440" tIns="45720" rIns="91440" bIns="45720" rtlCol="0" anchor="ctr">
            <a:normAutofit/>
          </a:bodyPr>
          <a:lstStyle/>
          <a:p>
            <a:pPr algn="l"/>
            <a:r>
              <a:rPr lang="en-US" sz="4000" b="1"/>
              <a:t>Data Science</a:t>
            </a:r>
          </a:p>
        </p:txBody>
      </p:sp>
      <p:sp>
        <p:nvSpPr>
          <p:cNvPr id="3" name="Subtitle 2">
            <a:extLst>
              <a:ext uri="{FF2B5EF4-FFF2-40B4-BE49-F238E27FC236}">
                <a16:creationId xmlns:a16="http://schemas.microsoft.com/office/drawing/2014/main" id="{2BC9FADC-3F6E-C0D4-92B4-517DC4075F46}"/>
              </a:ext>
            </a:extLst>
          </p:cNvPr>
          <p:cNvSpPr>
            <a:spLocks noGrp="1"/>
          </p:cNvSpPr>
          <p:nvPr>
            <p:ph type="subTitle" idx="1"/>
          </p:nvPr>
        </p:nvSpPr>
        <p:spPr>
          <a:xfrm>
            <a:off x="838200" y="2434201"/>
            <a:ext cx="5391778" cy="4217808"/>
          </a:xfrm>
        </p:spPr>
        <p:txBody>
          <a:bodyPr vert="horz" lIns="91440" tIns="45720" rIns="91440" bIns="45720" rtlCol="0">
            <a:normAutofit/>
          </a:bodyPr>
          <a:lstStyle/>
          <a:p>
            <a:pPr indent="-228600" algn="l">
              <a:buFont typeface="Arial" panose="020B0604020202020204" pitchFamily="34" charset="0"/>
              <a:buChar char="•"/>
            </a:pPr>
            <a:r>
              <a:rPr lang="en-US" sz="1100" b="1" dirty="0"/>
              <a:t>Executive Summary</a:t>
            </a:r>
          </a:p>
          <a:p>
            <a:pPr indent="-228600" algn="l">
              <a:buFont typeface="Arial" panose="020B0604020202020204" pitchFamily="34" charset="0"/>
              <a:buChar char="•"/>
            </a:pPr>
            <a:r>
              <a:rPr lang="en-US" sz="1100" dirty="0"/>
              <a:t>Data Science is an interdisciplinary field focused on extracting insights from data using techniques that combine mathematics, statistics, programming, and domain-specific expertise. It empowers organizations to make data-driven decisions, predict future trends, and optimize processes.</a:t>
            </a:r>
          </a:p>
          <a:p>
            <a:pPr indent="-228600" algn="l">
              <a:buFont typeface="Arial" panose="020B0604020202020204" pitchFamily="34" charset="0"/>
              <a:buChar char="•"/>
            </a:pPr>
            <a:r>
              <a:rPr lang="en-US" sz="1100" b="1" dirty="0"/>
              <a:t>Key Points:</a:t>
            </a:r>
            <a:endParaRPr lang="en-US" sz="1100" dirty="0"/>
          </a:p>
          <a:p>
            <a:pPr indent="-228600" algn="l">
              <a:buFont typeface="Arial" panose="020B0604020202020204" pitchFamily="34" charset="0"/>
              <a:buChar char="•"/>
            </a:pPr>
            <a:r>
              <a:rPr lang="en-US" sz="1100" b="1" dirty="0"/>
              <a:t>Data Collection &amp; Cleaning:</a:t>
            </a:r>
            <a:r>
              <a:rPr lang="en-US" sz="1100" dirty="0"/>
              <a:t> Ensures data is accurate and usable.</a:t>
            </a:r>
          </a:p>
          <a:p>
            <a:pPr indent="-228600" algn="l">
              <a:buFont typeface="Arial" panose="020B0604020202020204" pitchFamily="34" charset="0"/>
              <a:buChar char="•"/>
            </a:pPr>
            <a:r>
              <a:rPr lang="en-US" sz="1100" b="1" dirty="0"/>
              <a:t>Exploratory Data Analysis (EDA):</a:t>
            </a:r>
            <a:r>
              <a:rPr lang="en-US" sz="1100" dirty="0"/>
              <a:t> Identifies trends, patterns, and relationships in data.</a:t>
            </a:r>
          </a:p>
          <a:p>
            <a:pPr indent="-228600" algn="l">
              <a:buFont typeface="Arial" panose="020B0604020202020204" pitchFamily="34" charset="0"/>
              <a:buChar char="•"/>
            </a:pPr>
            <a:r>
              <a:rPr lang="en-US" sz="1100" b="1" dirty="0"/>
              <a:t>Modeling &amp; Machine Learning:</a:t>
            </a:r>
            <a:r>
              <a:rPr lang="en-US" sz="1100" dirty="0"/>
              <a:t> Creates predictive and prescriptive models for better decision-making.</a:t>
            </a:r>
          </a:p>
          <a:p>
            <a:pPr indent="-228600" algn="l">
              <a:buFont typeface="Arial" panose="020B0604020202020204" pitchFamily="34" charset="0"/>
              <a:buChar char="•"/>
            </a:pPr>
            <a:r>
              <a:rPr lang="en-US" sz="1100" b="1" dirty="0"/>
              <a:t>Impact:</a:t>
            </a:r>
            <a:r>
              <a:rPr lang="en-US" sz="1100" dirty="0"/>
              <a:t> Drives efficiency, innovation, and competitive advantages across industries.</a:t>
            </a:r>
          </a:p>
          <a:p>
            <a:pPr indent="-228600" algn="l">
              <a:buFont typeface="Arial" panose="020B0604020202020204" pitchFamily="34" charset="0"/>
              <a:buChar char="•"/>
            </a:pPr>
            <a:r>
              <a:rPr lang="en-US" sz="1100" dirty="0"/>
              <a:t>Data Science transforms raw data into strategic insights, shaping the future of businesses and society.</a:t>
            </a:r>
          </a:p>
        </p:txBody>
      </p:sp>
    </p:spTree>
    <p:extLst>
      <p:ext uri="{BB962C8B-B14F-4D97-AF65-F5344CB8AC3E}">
        <p14:creationId xmlns:p14="http://schemas.microsoft.com/office/powerpoint/2010/main" val="42014909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6E1F054-8E93-C475-B513-ABB3953D3734}"/>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3D605DED-3A6F-60AA-B255-D923CF200431}"/>
              </a:ext>
            </a:extLst>
          </p:cNvPr>
          <p:cNvPicPr>
            <a:picLocks noChangeAspect="1"/>
          </p:cNvPicPr>
          <p:nvPr/>
        </p:nvPicPr>
        <p:blipFill>
          <a:blip r:embed="rId2">
            <a:duotone>
              <a:schemeClr val="bg2">
                <a:shade val="45000"/>
                <a:satMod val="135000"/>
              </a:schemeClr>
              <a:prstClr val="white"/>
            </a:duotone>
          </a:blip>
          <a:srcRect t="32854" r="9085" b="479"/>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4D211C-7F0B-B6DB-E9FF-0B1CEB56C81D}"/>
              </a:ext>
            </a:extLst>
          </p:cNvPr>
          <p:cNvSpPr>
            <a:spLocks noGrp="1"/>
          </p:cNvSpPr>
          <p:nvPr>
            <p:ph type="title"/>
          </p:nvPr>
        </p:nvSpPr>
        <p:spPr>
          <a:xfrm>
            <a:off x="838200" y="365125"/>
            <a:ext cx="10515600" cy="1325563"/>
          </a:xfrm>
        </p:spPr>
        <p:txBody>
          <a:bodyPr>
            <a:normAutofit/>
          </a:bodyPr>
          <a:lstStyle/>
          <a:p>
            <a:r>
              <a:rPr lang="en-IN" dirty="0"/>
              <a:t>Predictive Analysis Methodology</a:t>
            </a:r>
          </a:p>
        </p:txBody>
      </p:sp>
      <p:graphicFrame>
        <p:nvGraphicFramePr>
          <p:cNvPr id="7" name="Rectangle 2">
            <a:extLst>
              <a:ext uri="{FF2B5EF4-FFF2-40B4-BE49-F238E27FC236}">
                <a16:creationId xmlns:a16="http://schemas.microsoft.com/office/drawing/2014/main" id="{5E230EB2-7662-FF4F-ABEC-66DCC3EE9DC0}"/>
              </a:ext>
            </a:extLst>
          </p:cNvPr>
          <p:cNvGraphicFramePr>
            <a:graphicFrameLocks noGrp="1"/>
          </p:cNvGraphicFramePr>
          <p:nvPr>
            <p:ph idx="1"/>
            <p:extLst>
              <p:ext uri="{D42A27DB-BD31-4B8C-83A1-F6EECF244321}">
                <p14:modId xmlns:p14="http://schemas.microsoft.com/office/powerpoint/2010/main" val="239749150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68033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1B289F-2E45-EC2C-1FE9-1215304D812A}"/>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6B1AA5-7465-047D-10F2-F5CEDB2D0512}"/>
              </a:ext>
            </a:extLst>
          </p:cNvPr>
          <p:cNvSpPr>
            <a:spLocks noGrp="1"/>
          </p:cNvSpPr>
          <p:nvPr>
            <p:ph type="title"/>
          </p:nvPr>
        </p:nvSpPr>
        <p:spPr>
          <a:xfrm>
            <a:off x="1043631" y="809898"/>
            <a:ext cx="10173010" cy="1554480"/>
          </a:xfrm>
        </p:spPr>
        <p:txBody>
          <a:bodyPr anchor="ctr">
            <a:normAutofit/>
          </a:bodyPr>
          <a:lstStyle/>
          <a:p>
            <a:r>
              <a:rPr lang="en-IN" sz="4800"/>
              <a:t>Predictive Analysis Methodology</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Rectangle 1">
            <a:extLst>
              <a:ext uri="{FF2B5EF4-FFF2-40B4-BE49-F238E27FC236}">
                <a16:creationId xmlns:a16="http://schemas.microsoft.com/office/drawing/2014/main" id="{A2E62C94-1023-7B7E-6E88-47394ADEFE1B}"/>
              </a:ext>
            </a:extLst>
          </p:cNvPr>
          <p:cNvGraphicFramePr>
            <a:graphicFrameLocks noGrp="1"/>
          </p:cNvGraphicFramePr>
          <p:nvPr>
            <p:ph idx="1"/>
            <p:extLst>
              <p:ext uri="{D42A27DB-BD31-4B8C-83A1-F6EECF244321}">
                <p14:modId xmlns:p14="http://schemas.microsoft.com/office/powerpoint/2010/main" val="2204549432"/>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8661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D478A0F-7ECE-7A3D-E978-6621F5628757}"/>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4B88F110-6E4D-5FA3-9897-11C531FDCB0C}"/>
              </a:ext>
            </a:extLst>
          </p:cNvPr>
          <p:cNvPicPr>
            <a:picLocks noChangeAspect="1"/>
          </p:cNvPicPr>
          <p:nvPr/>
        </p:nvPicPr>
        <p:blipFill>
          <a:blip r:embed="rId2">
            <a:duotone>
              <a:schemeClr val="bg2">
                <a:shade val="45000"/>
                <a:satMod val="135000"/>
              </a:schemeClr>
              <a:prstClr val="white"/>
            </a:duotone>
          </a:blip>
          <a:srcRect t="3979" r="7661" b="18090"/>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7C56DE-DF5E-A6B0-3B2B-24ADEBA4F21C}"/>
              </a:ext>
            </a:extLst>
          </p:cNvPr>
          <p:cNvSpPr>
            <a:spLocks noGrp="1"/>
          </p:cNvSpPr>
          <p:nvPr>
            <p:ph type="title"/>
          </p:nvPr>
        </p:nvSpPr>
        <p:spPr>
          <a:xfrm>
            <a:off x="838200" y="365125"/>
            <a:ext cx="10515600" cy="1325563"/>
          </a:xfrm>
        </p:spPr>
        <p:txBody>
          <a:bodyPr>
            <a:normAutofit/>
          </a:bodyPr>
          <a:lstStyle/>
          <a:p>
            <a:r>
              <a:rPr lang="en-IN" dirty="0"/>
              <a:t>Predictive Analysis Methodology</a:t>
            </a:r>
          </a:p>
        </p:txBody>
      </p:sp>
      <p:graphicFrame>
        <p:nvGraphicFramePr>
          <p:cNvPr id="6" name="Rectangle 1">
            <a:extLst>
              <a:ext uri="{FF2B5EF4-FFF2-40B4-BE49-F238E27FC236}">
                <a16:creationId xmlns:a16="http://schemas.microsoft.com/office/drawing/2014/main" id="{FD9043B2-A4F6-BAF4-7C1A-1BDE0B7FA655}"/>
              </a:ext>
            </a:extLst>
          </p:cNvPr>
          <p:cNvGraphicFramePr>
            <a:graphicFrameLocks noGrp="1"/>
          </p:cNvGraphicFramePr>
          <p:nvPr>
            <p:ph idx="1"/>
            <p:extLst>
              <p:ext uri="{D42A27DB-BD31-4B8C-83A1-F6EECF244321}">
                <p14:modId xmlns:p14="http://schemas.microsoft.com/office/powerpoint/2010/main" val="425536710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57139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42AB2-A318-7A66-CD5E-C5F50C17F9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2B3B73-82EF-5646-6D94-D27035A59EAA}"/>
              </a:ext>
            </a:extLst>
          </p:cNvPr>
          <p:cNvSpPr>
            <a:spLocks noGrp="1"/>
          </p:cNvSpPr>
          <p:nvPr>
            <p:ph type="title"/>
          </p:nvPr>
        </p:nvSpPr>
        <p:spPr/>
        <p:txBody>
          <a:bodyPr/>
          <a:lstStyle/>
          <a:p>
            <a:r>
              <a:rPr lang="en-US" dirty="0"/>
              <a:t>EDA Methodology with Visualization Results</a:t>
            </a:r>
            <a:endParaRPr lang="en-IN" dirty="0"/>
          </a:p>
        </p:txBody>
      </p:sp>
      <p:sp>
        <p:nvSpPr>
          <p:cNvPr id="4" name="Rectangle 1">
            <a:extLst>
              <a:ext uri="{FF2B5EF4-FFF2-40B4-BE49-F238E27FC236}">
                <a16:creationId xmlns:a16="http://schemas.microsoft.com/office/drawing/2014/main" id="{291051CA-363A-6B25-4410-57BED54383EA}"/>
              </a:ext>
            </a:extLst>
          </p:cNvPr>
          <p:cNvSpPr>
            <a:spLocks noGrp="1" noChangeArrowheads="1"/>
          </p:cNvSpPr>
          <p:nvPr>
            <p:ph idx="1"/>
          </p:nvPr>
        </p:nvSpPr>
        <p:spPr bwMode="auto">
          <a:xfrm>
            <a:off x="931606" y="1540269"/>
            <a:ext cx="10422194"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400" dirty="0"/>
              <a:t>Exploratory Data Analysis (EDA) with visualization is a crucial step in understanding your dataset and uncovering patterns, trends, and anomalies. Here’s a structured approach to conducting EDA along with visualization results that can help in interpreting the findings: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7838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7AA9D-BEF9-798A-44AE-E9968DABF0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59DABE-F893-F8AB-07EF-3A97062229A4}"/>
              </a:ext>
            </a:extLst>
          </p:cNvPr>
          <p:cNvSpPr>
            <a:spLocks noGrp="1"/>
          </p:cNvSpPr>
          <p:nvPr>
            <p:ph type="title"/>
          </p:nvPr>
        </p:nvSpPr>
        <p:spPr/>
        <p:txBody>
          <a:bodyPr/>
          <a:lstStyle/>
          <a:p>
            <a:r>
              <a:rPr lang="en-US" dirty="0"/>
              <a:t>EDA Methodology with Visualization Results</a:t>
            </a:r>
            <a:endParaRPr lang="en-IN" dirty="0"/>
          </a:p>
        </p:txBody>
      </p:sp>
      <p:graphicFrame>
        <p:nvGraphicFramePr>
          <p:cNvPr id="8" name="Rectangle 3">
            <a:extLst>
              <a:ext uri="{FF2B5EF4-FFF2-40B4-BE49-F238E27FC236}">
                <a16:creationId xmlns:a16="http://schemas.microsoft.com/office/drawing/2014/main" id="{D556A794-8506-395C-EDB5-6DEA1D1B9C9E}"/>
              </a:ext>
            </a:extLst>
          </p:cNvPr>
          <p:cNvGraphicFramePr>
            <a:graphicFrameLocks noGrp="1"/>
          </p:cNvGraphicFramePr>
          <p:nvPr>
            <p:ph idx="1"/>
          </p:nvPr>
        </p:nvGraphicFramePr>
        <p:xfrm>
          <a:off x="1040017" y="1443841"/>
          <a:ext cx="9431337" cy="39703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93129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7D49809-885D-2F8D-6DD7-7320AF373D1D}"/>
            </a:ext>
          </a:extLst>
        </p:cNvPr>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33E99D-079D-1107-DF70-842BB7012EB0}"/>
              </a:ext>
            </a:extLst>
          </p:cNvPr>
          <p:cNvSpPr>
            <a:spLocks noGrp="1"/>
          </p:cNvSpPr>
          <p:nvPr>
            <p:ph type="title"/>
          </p:nvPr>
        </p:nvSpPr>
        <p:spPr>
          <a:xfrm>
            <a:off x="572493" y="238539"/>
            <a:ext cx="11018520" cy="1434415"/>
          </a:xfrm>
        </p:spPr>
        <p:txBody>
          <a:bodyPr anchor="b">
            <a:normAutofit/>
          </a:bodyPr>
          <a:lstStyle/>
          <a:p>
            <a:r>
              <a:rPr lang="en-US" sz="4600"/>
              <a:t>EDA Methodology with Visualization Results</a:t>
            </a:r>
            <a:endParaRPr lang="en-IN" sz="4600"/>
          </a:p>
        </p:txBody>
      </p:sp>
      <p:sp>
        <p:nvSpPr>
          <p:cNvPr id="5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1">
            <a:extLst>
              <a:ext uri="{FF2B5EF4-FFF2-40B4-BE49-F238E27FC236}">
                <a16:creationId xmlns:a16="http://schemas.microsoft.com/office/drawing/2014/main" id="{D9BD7348-E65F-7E61-1D58-850654D77ECC}"/>
              </a:ext>
            </a:extLst>
          </p:cNvPr>
          <p:cNvSpPr>
            <a:spLocks noGrp="1" noChangeArrowheads="1"/>
          </p:cNvSpPr>
          <p:nvPr>
            <p:ph idx="1"/>
          </p:nvPr>
        </p:nvSpPr>
        <p:spPr bwMode="auto">
          <a:xfrm>
            <a:off x="572493" y="2071316"/>
            <a:ext cx="6713552" cy="411917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Bivariate Analysis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dirty="0">
                <a:ln>
                  <a:noFill/>
                </a:ln>
                <a:effectLst/>
                <a:latin typeface="Arial"/>
                <a:cs typeface="Arial"/>
              </a:rPr>
              <a:t>Examine relationships between two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Visualization Techniques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Scatter Plots</a:t>
            </a:r>
            <a:r>
              <a:rPr kumimoji="0" lang="en-US" altLang="en-US" sz="900" b="0" i="0" u="none" strike="noStrike" cap="none" normalizeH="0" baseline="0" dirty="0">
                <a:ln>
                  <a:noFill/>
                </a:ln>
                <a:effectLst/>
                <a:latin typeface="Arial"/>
                <a:cs typeface="Arial"/>
              </a:rPr>
              <a:t>: Reveal relationships between two numerical variables.</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Heatmaps</a:t>
            </a:r>
            <a:r>
              <a:rPr kumimoji="0" lang="en-US" altLang="en-US" sz="900" b="0" i="0" u="none" strike="noStrike" cap="none" normalizeH="0" baseline="0" dirty="0">
                <a:ln>
                  <a:noFill/>
                </a:ln>
                <a:effectLst/>
                <a:latin typeface="Arial"/>
                <a:cs typeface="Arial"/>
              </a:rPr>
              <a:t>: Display correlations between multiple numerical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None/>
              <a:tabLst/>
            </a:pPr>
            <a:r>
              <a:rPr kumimoji="0" lang="en-US" altLang="en-US" sz="900" b="1" i="0" u="none" strike="noStrike" cap="none" normalizeH="0" baseline="0" dirty="0">
                <a:ln>
                  <a:noFill/>
                </a:ln>
                <a:effectLst/>
                <a:latin typeface="Arial"/>
                <a:cs typeface="Arial"/>
              </a:rPr>
              <a:t>Example Visualization Results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Scatter Plot</a:t>
            </a:r>
            <a:r>
              <a:rPr kumimoji="0" lang="en-US" altLang="en-US" sz="900" b="0" i="0" u="none" strike="noStrike" cap="none" normalizeH="0" baseline="0" dirty="0">
                <a:ln>
                  <a:noFill/>
                </a:ln>
                <a:effectLst/>
                <a:latin typeface="Arial"/>
                <a:cs typeface="Arial"/>
              </a:rPr>
              <a:t>: Illustrates the correlation between hours studied and exam scores.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Heatmap</a:t>
            </a:r>
            <a:r>
              <a:rPr kumimoji="0" lang="en-US" altLang="en-US" sz="900" b="0" i="0" u="none" strike="noStrike" cap="none" normalizeH="0" baseline="0" dirty="0">
                <a:ln>
                  <a:noFill/>
                </a:ln>
                <a:effectLst/>
                <a:latin typeface="Arial"/>
                <a:cs typeface="Arial"/>
              </a:rPr>
              <a:t>: Shows correlation coefficients between different features in the dataset.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Grouped Bar Chart</a:t>
            </a:r>
            <a:r>
              <a:rPr kumimoji="0" lang="en-US" altLang="en-US" sz="900" b="0" i="0" u="none" strike="noStrike" cap="none" normalizeH="0" baseline="0" dirty="0">
                <a:ln>
                  <a:noFill/>
                </a:ln>
                <a:effectLst/>
                <a:latin typeface="Arial"/>
                <a:cs typeface="Arial"/>
              </a:rPr>
              <a:t>: Compares sales across different product categories and regions.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Multivariate Analysis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dirty="0">
                <a:ln>
                  <a:noFill/>
                </a:ln>
                <a:effectLst/>
                <a:latin typeface="Arial"/>
                <a:cs typeface="Arial"/>
              </a:rPr>
              <a:t>Explore interactions among three or more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Visualization Techniques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Pair Plots</a:t>
            </a:r>
            <a:r>
              <a:rPr kumimoji="0" lang="en-US" altLang="en-US" sz="900" b="0" i="0" u="none" strike="noStrike" cap="none" normalizeH="0" baseline="0" dirty="0">
                <a:ln>
                  <a:noFill/>
                </a:ln>
                <a:effectLst/>
                <a:latin typeface="Arial"/>
                <a:cs typeface="Arial"/>
              </a:rPr>
              <a:t>: Visualize pairwise relationships in the dataset.</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3D Scatter Plots</a:t>
            </a:r>
            <a:r>
              <a:rPr kumimoji="0" lang="en-US" altLang="en-US" sz="900" b="0" i="0" u="none" strike="noStrike" cap="none" normalizeH="0" baseline="0" dirty="0">
                <a:ln>
                  <a:noFill/>
                </a:ln>
                <a:effectLst/>
                <a:latin typeface="Arial"/>
                <a:cs typeface="Arial"/>
              </a:rPr>
              <a:t>:  Show three-dimensional relationships between three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None/>
              <a:tabLst/>
            </a:pPr>
            <a:r>
              <a:rPr kumimoji="0" lang="en-US" altLang="en-US" sz="900" b="1" i="0" u="none" strike="noStrike" cap="none" normalizeH="0" baseline="0" dirty="0">
                <a:ln>
                  <a:noFill/>
                </a:ln>
                <a:effectLst/>
                <a:latin typeface="Arial"/>
                <a:cs typeface="Arial"/>
              </a:rPr>
              <a:t>Example Visualization Results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Pair Plot</a:t>
            </a:r>
            <a:r>
              <a:rPr kumimoji="0" lang="en-US" altLang="en-US" sz="900" b="0" i="0" u="none" strike="noStrike" cap="none" normalizeH="0" baseline="0" dirty="0">
                <a:ln>
                  <a:noFill/>
                </a:ln>
                <a:effectLst/>
                <a:latin typeface="Arial"/>
                <a:cs typeface="Arial"/>
              </a:rPr>
              <a:t>: Displays relationships between multiple features with different colors for different classes.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3D Scatter Plot</a:t>
            </a:r>
            <a:r>
              <a:rPr kumimoji="0" lang="en-US" altLang="en-US" sz="900" b="0" i="0" u="none" strike="noStrike" cap="none" normalizeH="0" baseline="0" dirty="0">
                <a:ln>
                  <a:noFill/>
                </a:ln>
                <a:effectLst/>
                <a:latin typeface="Arial"/>
                <a:cs typeface="Arial"/>
              </a:rPr>
              <a:t>: Visualizes the interaction between three continuous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Facet Grid</a:t>
            </a:r>
            <a:r>
              <a:rPr kumimoji="0" lang="en-US" altLang="en-US" sz="900" b="0" i="0" u="none" strike="noStrike" cap="none" normalizeH="0" baseline="0" dirty="0">
                <a:ln>
                  <a:noFill/>
                </a:ln>
                <a:effectLst/>
                <a:latin typeface="Arial"/>
                <a:cs typeface="Arial"/>
              </a:rPr>
              <a:t>: Shows sales trends over time across different regions or categories.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Outlier Detection</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dirty="0">
                <a:ln>
                  <a:noFill/>
                </a:ln>
                <a:effectLst/>
                <a:latin typeface="Arial"/>
                <a:cs typeface="Arial"/>
              </a:rPr>
              <a:t>Identify and visualize outliers in the dataset.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Visualization Techniques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Box Plots</a:t>
            </a:r>
            <a:r>
              <a:rPr kumimoji="0" lang="en-US" altLang="en-US" sz="900" b="0" i="0" u="none" strike="noStrike" cap="none" normalizeH="0" baseline="0" dirty="0">
                <a:ln>
                  <a:noFill/>
                </a:ln>
                <a:effectLst/>
                <a:latin typeface="Arial"/>
                <a:cs typeface="Arial"/>
              </a:rPr>
              <a:t>: Useful for highlighting outliers.</a:t>
            </a:r>
            <a:endParaRPr lang="en-US" altLang="en-US" sz="900" b="0" i="0" u="none" strike="noStrike" cap="none" normalizeH="0" baseline="0" dirty="0">
              <a:ln>
                <a:noFill/>
              </a:ln>
              <a:effectLst/>
              <a:latin typeface="Arial"/>
              <a:cs typeface="Arial"/>
            </a:endParaRPr>
          </a:p>
          <a:p>
            <a:pPr marL="457200" marR="0" lvl="1"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Scatter Plots</a:t>
            </a:r>
            <a:r>
              <a:rPr kumimoji="0" lang="en-US" altLang="en-US" sz="900" b="0" i="0" u="none" strike="noStrike" cap="none" normalizeH="0" baseline="0" dirty="0">
                <a:ln>
                  <a:noFill/>
                </a:ln>
                <a:effectLst/>
                <a:latin typeface="Arial"/>
                <a:cs typeface="Arial"/>
              </a:rPr>
              <a:t>: Identify outliers in relation to other variables.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1" i="0" u="none" strike="noStrike" cap="none" normalizeH="0" baseline="0" dirty="0">
                <a:ln>
                  <a:noFill/>
                </a:ln>
                <a:effectLst/>
                <a:latin typeface="Arial"/>
                <a:cs typeface="Arial"/>
              </a:rPr>
              <a:t>Final Insights</a:t>
            </a:r>
            <a:r>
              <a:rPr kumimoji="0" lang="en-US" altLang="en-US" sz="900" b="0" i="0" u="none" strike="noStrike" cap="none" normalizeH="0" baseline="0" dirty="0">
                <a:ln>
                  <a:noFill/>
                </a:ln>
                <a:effectLst/>
                <a:latin typeface="Arial"/>
                <a:cs typeface="Arial"/>
              </a:rPr>
              <a:t>:</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dirty="0">
                <a:ln>
                  <a:noFill/>
                </a:ln>
                <a:effectLst/>
                <a:latin typeface="Arial"/>
                <a:cs typeface="Arial"/>
              </a:rPr>
              <a:t>Summarize findings from the EDA process.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Char char="•"/>
              <a:tabLst/>
            </a:pPr>
            <a:r>
              <a:rPr kumimoji="0" lang="en-US" altLang="en-US" sz="900" b="0" i="0" u="none" strike="noStrike" cap="none" normalizeH="0" baseline="0" dirty="0">
                <a:ln>
                  <a:noFill/>
                </a:ln>
                <a:effectLst/>
                <a:latin typeface="Arial"/>
                <a:cs typeface="Arial"/>
              </a:rPr>
              <a:t>Highlight key patterns, trends, and insights discovered through visualizations.</a:t>
            </a:r>
            <a:endParaRPr lang="en-US" altLang="en-US" sz="900" b="0" i="0" u="none" strike="noStrike" cap="none" normalizeH="0" baseline="0" dirty="0">
              <a:ln>
                <a:noFill/>
              </a:ln>
              <a:effectLst/>
              <a:latin typeface="Arial"/>
              <a:cs typeface="Arial"/>
            </a:endParaRPr>
          </a:p>
          <a:p>
            <a:pPr marL="0" marR="0" lvl="0" indent="0" defTabSz="914400" rtl="0" eaLnBrk="0" fontAlgn="base" latinLnBrk="0" hangingPunct="0">
              <a:spcBef>
                <a:spcPct val="0"/>
              </a:spcBef>
              <a:spcAft>
                <a:spcPts val="600"/>
              </a:spcAft>
              <a:buClrTx/>
              <a:buSzTx/>
              <a:buFontTx/>
              <a:buNone/>
              <a:tabLst/>
            </a:pPr>
            <a:endParaRPr lang="en-US" altLang="en-US" sz="900" b="0" i="0" u="none" strike="noStrike" cap="none" normalizeH="0" baseline="0" dirty="0">
              <a:ln>
                <a:noFill/>
              </a:ln>
              <a:effectLst/>
              <a:latin typeface="Arial" panose="020B0604020202020204" pitchFamily="34" charset="0"/>
              <a:cs typeface="Arial"/>
            </a:endParaRPr>
          </a:p>
        </p:txBody>
      </p:sp>
      <p:pic>
        <p:nvPicPr>
          <p:cNvPr id="5" name="Picture 4">
            <a:extLst>
              <a:ext uri="{FF2B5EF4-FFF2-40B4-BE49-F238E27FC236}">
                <a16:creationId xmlns:a16="http://schemas.microsoft.com/office/drawing/2014/main" id="{3060ABC2-45EB-CCC6-BCBA-4EDDB4999F61}"/>
              </a:ext>
            </a:extLst>
          </p:cNvPr>
          <p:cNvPicPr>
            <a:picLocks noChangeAspect="1"/>
          </p:cNvPicPr>
          <p:nvPr/>
        </p:nvPicPr>
        <p:blipFill>
          <a:blip r:embed="rId2"/>
          <a:srcRect l="2790" r="1002" b="-3"/>
          <a:stretch/>
        </p:blipFill>
        <p:spPr>
          <a:xfrm>
            <a:off x="7675658" y="2093976"/>
            <a:ext cx="3941064" cy="4096512"/>
          </a:xfrm>
          <a:prstGeom prst="rect">
            <a:avLst/>
          </a:prstGeom>
        </p:spPr>
      </p:pic>
    </p:spTree>
    <p:extLst>
      <p:ext uri="{BB962C8B-B14F-4D97-AF65-F5344CB8AC3E}">
        <p14:creationId xmlns:p14="http://schemas.microsoft.com/office/powerpoint/2010/main" val="2350851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E9255-6595-58F8-8B05-41D413B8F8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6FE763-FF17-C394-D37B-89A003D5B1FE}"/>
              </a:ext>
            </a:extLst>
          </p:cNvPr>
          <p:cNvSpPr>
            <a:spLocks noGrp="1"/>
          </p:cNvSpPr>
          <p:nvPr>
            <p:ph type="title"/>
          </p:nvPr>
        </p:nvSpPr>
        <p:spPr/>
        <p:txBody>
          <a:bodyPr/>
          <a:lstStyle/>
          <a:p>
            <a:r>
              <a:rPr lang="en-US" dirty="0"/>
              <a:t>EDA with SQL results</a:t>
            </a:r>
            <a:endParaRPr lang="en-IN" dirty="0"/>
          </a:p>
        </p:txBody>
      </p:sp>
      <p:sp>
        <p:nvSpPr>
          <p:cNvPr id="6" name="Rectangle 3">
            <a:extLst>
              <a:ext uri="{FF2B5EF4-FFF2-40B4-BE49-F238E27FC236}">
                <a16:creationId xmlns:a16="http://schemas.microsoft.com/office/drawing/2014/main" id="{9F8FAB09-5A31-D6F4-BD7A-71A4B62C718D}"/>
              </a:ext>
            </a:extLst>
          </p:cNvPr>
          <p:cNvSpPr>
            <a:spLocks noGrp="1" noChangeArrowheads="1"/>
          </p:cNvSpPr>
          <p:nvPr>
            <p:ph idx="1"/>
          </p:nvPr>
        </p:nvSpPr>
        <p:spPr bwMode="auto">
          <a:xfrm>
            <a:off x="971191" y="1533125"/>
            <a:ext cx="9431337"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lang="en-US" sz="2400" dirty="0"/>
              <a:t>Exploratory Data Analysis (EDA) with SQL involves using SQL queries to extract insights from a dataset. Here’s a general approach to performing EDA using SQL, along with some example queries that can help you analyze the data:</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775421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4E093-A861-9E7B-76E9-C95192AF00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6B297D-87BB-2554-B99D-5DB901CD6D51}"/>
              </a:ext>
            </a:extLst>
          </p:cNvPr>
          <p:cNvSpPr>
            <a:spLocks noGrp="1"/>
          </p:cNvSpPr>
          <p:nvPr>
            <p:ph type="title"/>
          </p:nvPr>
        </p:nvSpPr>
        <p:spPr/>
        <p:txBody>
          <a:bodyPr/>
          <a:lstStyle/>
          <a:p>
            <a:r>
              <a:rPr lang="en-US" dirty="0"/>
              <a:t>EDA with SQL results</a:t>
            </a:r>
            <a:endParaRPr lang="en-IN" dirty="0"/>
          </a:p>
        </p:txBody>
      </p:sp>
      <p:sp>
        <p:nvSpPr>
          <p:cNvPr id="6" name="Rectangle 3">
            <a:extLst>
              <a:ext uri="{FF2B5EF4-FFF2-40B4-BE49-F238E27FC236}">
                <a16:creationId xmlns:a16="http://schemas.microsoft.com/office/drawing/2014/main" id="{843E32AB-F9AD-DE2D-291D-EDD6EDB8D7D7}"/>
              </a:ext>
            </a:extLst>
          </p:cNvPr>
          <p:cNvSpPr>
            <a:spLocks noGrp="1" noChangeArrowheads="1"/>
          </p:cNvSpPr>
          <p:nvPr>
            <p:ph idx="1"/>
          </p:nvPr>
        </p:nvSpPr>
        <p:spPr bwMode="auto">
          <a:xfrm>
            <a:off x="838200" y="1603331"/>
            <a:ext cx="9431337" cy="488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1. Understand Your Data</a:t>
            </a:r>
          </a:p>
          <a:p>
            <a:r>
              <a:rPr lang="en-US" sz="1600" b="1" dirty="0"/>
              <a:t>Query to Get the Structure of the Table:</a:t>
            </a:r>
          </a:p>
          <a:p>
            <a:pPr marL="0" indent="0">
              <a:buNone/>
            </a:pPr>
            <a:r>
              <a:rPr kumimoji="0" lang="en-US" altLang="en-US" sz="1400" i="0" u="none" strike="noStrike" cap="none" normalizeH="0" baseline="0" dirty="0">
                <a:ln>
                  <a:noFill/>
                </a:ln>
                <a:solidFill>
                  <a:schemeClr val="tx1"/>
                </a:solidFill>
                <a:effectLst/>
                <a:latin typeface="Arial" panose="020B0604020202020204" pitchFamily="34" charset="0"/>
              </a:rPr>
              <a:t>DESCRIBE </a:t>
            </a:r>
            <a:r>
              <a:rPr kumimoji="0" lang="en-US" altLang="en-US" sz="1400" i="0" u="none" strike="noStrike" cap="none" normalizeH="0" baseline="0" dirty="0" err="1">
                <a:ln>
                  <a:noFill/>
                </a:ln>
                <a:solidFill>
                  <a:schemeClr val="tx1"/>
                </a:solidFill>
                <a:effectLst/>
                <a:latin typeface="Arial" panose="020B0604020202020204" pitchFamily="34" charset="0"/>
              </a:rPr>
              <a:t>table_name</a:t>
            </a:r>
            <a:r>
              <a:rPr kumimoji="0" lang="en-US" altLang="en-US" sz="1400" i="0" u="none" strike="noStrike" cap="none" normalizeH="0" baseline="0" dirty="0">
                <a:ln>
                  <a:noFill/>
                </a:ln>
                <a:solidFill>
                  <a:schemeClr val="tx1"/>
                </a:solidFill>
                <a:effectLst/>
                <a:latin typeface="Arial" panose="020B0604020202020204" pitchFamily="34" charset="0"/>
              </a:rPr>
              <a:t>;</a:t>
            </a:r>
          </a:p>
          <a:p>
            <a:pPr marL="0" indent="0">
              <a:buNone/>
            </a:pPr>
            <a:r>
              <a:rPr lang="en-US" sz="1600" b="1" dirty="0"/>
              <a:t>Query to Count Total Rows:</a:t>
            </a:r>
            <a:endParaRPr lang="en-US" altLang="en-US" sz="1600" b="1" dirty="0"/>
          </a:p>
          <a:p>
            <a:r>
              <a:rPr lang="en-US" altLang="en-US" sz="1400" dirty="0">
                <a:latin typeface="Arial" panose="020B0604020202020204" pitchFamily="34" charset="0"/>
              </a:rPr>
              <a:t>SELECT COUNT(*) FROM </a:t>
            </a:r>
            <a:r>
              <a:rPr lang="en-US" altLang="en-US" sz="1400" dirty="0" err="1">
                <a:latin typeface="Arial" panose="020B0604020202020204" pitchFamily="34" charset="0"/>
              </a:rPr>
              <a:t>table_name</a:t>
            </a:r>
            <a:r>
              <a:rPr lang="en-US" altLang="en-US" sz="1400" dirty="0">
                <a:latin typeface="Arial" panose="020B0604020202020204" pitchFamily="34" charset="0"/>
              </a:rPr>
              <a:t>;</a:t>
            </a:r>
          </a:p>
          <a:p>
            <a:r>
              <a:rPr lang="en-US" sz="1600" b="1" dirty="0"/>
              <a:t>2. Summary Statistics</a:t>
            </a:r>
          </a:p>
          <a:p>
            <a:r>
              <a:rPr lang="en-US" sz="1600" b="1" dirty="0"/>
              <a:t>Query for Basic Descriptive Statistics:</a:t>
            </a:r>
            <a:endParaRPr lang="en-US" sz="1600" dirty="0"/>
          </a:p>
          <a:p>
            <a:r>
              <a:rPr lang="en-US" altLang="en-US" sz="1400" dirty="0">
                <a:latin typeface="Arial" panose="020B0604020202020204" pitchFamily="34" charset="0"/>
              </a:rPr>
              <a:t>SELECT</a:t>
            </a:r>
            <a:r>
              <a:rPr kumimoji="0" lang="en-US" altLang="en-US" sz="2400" b="0" i="0" u="none" strike="noStrike" cap="none" normalizeH="0" baseline="0" dirty="0">
                <a:ln>
                  <a:noFill/>
                </a:ln>
                <a:solidFill>
                  <a:schemeClr val="tx1"/>
                </a:solidFill>
                <a:effectLst/>
                <a:latin typeface="Arial" panose="020B0604020202020204" pitchFamily="34" charset="0"/>
              </a:rPr>
              <a:t> </a:t>
            </a:r>
          </a:p>
          <a:p>
            <a:r>
              <a:rPr lang="en-US" altLang="en-US" sz="1400" dirty="0">
                <a:latin typeface="Arial" panose="020B0604020202020204" pitchFamily="34" charset="0"/>
              </a:rPr>
              <a:t>    AVG(</a:t>
            </a:r>
            <a:r>
              <a:rPr lang="en-US" altLang="en-US" sz="1400" dirty="0" err="1">
                <a:latin typeface="Arial" panose="020B0604020202020204" pitchFamily="34" charset="0"/>
              </a:rPr>
              <a:t>column_name</a:t>
            </a:r>
            <a:r>
              <a:rPr lang="en-US" altLang="en-US" sz="1400" dirty="0">
                <a:latin typeface="Arial" panose="020B0604020202020204" pitchFamily="34" charset="0"/>
              </a:rPr>
              <a:t>) AS average,</a:t>
            </a:r>
          </a:p>
          <a:p>
            <a:r>
              <a:rPr lang="en-US" altLang="en-US" sz="1400" dirty="0">
                <a:latin typeface="Arial" panose="020B0604020202020204" pitchFamily="34" charset="0"/>
              </a:rPr>
              <a:t>    MIN(</a:t>
            </a:r>
            <a:r>
              <a:rPr lang="en-US" altLang="en-US" sz="1400" dirty="0" err="1">
                <a:latin typeface="Arial" panose="020B0604020202020204" pitchFamily="34" charset="0"/>
              </a:rPr>
              <a:t>column_name</a:t>
            </a:r>
            <a:r>
              <a:rPr lang="en-US" altLang="en-US" sz="1400" dirty="0">
                <a:latin typeface="Arial" panose="020B0604020202020204" pitchFamily="34" charset="0"/>
              </a:rPr>
              <a:t>) AS minimum,</a:t>
            </a:r>
          </a:p>
          <a:p>
            <a:r>
              <a:rPr lang="en-US" altLang="en-US" sz="1400" dirty="0">
                <a:latin typeface="Arial" panose="020B0604020202020204" pitchFamily="34" charset="0"/>
              </a:rPr>
              <a:t>    MAX(</a:t>
            </a:r>
            <a:r>
              <a:rPr lang="en-US" altLang="en-US" sz="1400" dirty="0" err="1">
                <a:latin typeface="Arial" panose="020B0604020202020204" pitchFamily="34" charset="0"/>
              </a:rPr>
              <a:t>column_name</a:t>
            </a:r>
            <a:r>
              <a:rPr lang="en-US" altLang="en-US" sz="1400" dirty="0">
                <a:latin typeface="Arial" panose="020B0604020202020204" pitchFamily="34" charset="0"/>
              </a:rPr>
              <a:t>) AS maximum,</a:t>
            </a:r>
          </a:p>
          <a:p>
            <a:r>
              <a:rPr lang="en-US" altLang="en-US" sz="1400" dirty="0">
                <a:latin typeface="Arial" panose="020B0604020202020204" pitchFamily="34" charset="0"/>
              </a:rPr>
              <a:t>    COUNT(DISTINCT </a:t>
            </a:r>
            <a:r>
              <a:rPr lang="en-US" altLang="en-US" sz="1400" dirty="0" err="1">
                <a:latin typeface="Arial" panose="020B0604020202020204" pitchFamily="34" charset="0"/>
              </a:rPr>
              <a:t>column_name</a:t>
            </a:r>
            <a:r>
              <a:rPr lang="en-US" altLang="en-US" sz="1400" dirty="0">
                <a:latin typeface="Arial" panose="020B0604020202020204" pitchFamily="34" charset="0"/>
              </a:rPr>
              <a:t>) AS </a:t>
            </a:r>
            <a:r>
              <a:rPr lang="en-US" altLang="en-US" sz="1400" dirty="0" err="1">
                <a:latin typeface="Arial" panose="020B0604020202020204" pitchFamily="34" charset="0"/>
              </a:rPr>
              <a:t>unique_values</a:t>
            </a:r>
            <a:endParaRPr lang="en-US" altLang="en-US" sz="1400" dirty="0">
              <a:latin typeface="Arial" panose="020B0604020202020204" pitchFamily="34" charset="0"/>
            </a:endParaRPr>
          </a:p>
          <a:p>
            <a:r>
              <a:rPr lang="en-US" altLang="en-US" sz="1400" dirty="0">
                <a:latin typeface="Arial" panose="020B0604020202020204" pitchFamily="34" charset="0"/>
              </a:rPr>
              <a:t>FROM </a:t>
            </a:r>
            <a:r>
              <a:rPr lang="en-US" altLang="en-US" sz="1400" dirty="0" err="1">
                <a:latin typeface="Arial" panose="020B0604020202020204" pitchFamily="34" charset="0"/>
              </a:rPr>
              <a:t>table_name</a:t>
            </a:r>
            <a:r>
              <a:rPr lang="en-US" altLang="en-US" sz="1400" dirty="0">
                <a:latin typeface="Arial" panose="020B0604020202020204" pitchFamily="34" charset="0"/>
              </a:rPr>
              <a:t>;</a:t>
            </a:r>
          </a:p>
          <a:p>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214156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EC1EB-BE30-046B-AE5F-48F0BBA11A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9A53AA8-3714-6733-217E-3ED122A8AB69}"/>
              </a:ext>
            </a:extLst>
          </p:cNvPr>
          <p:cNvSpPr>
            <a:spLocks noGrp="1"/>
          </p:cNvSpPr>
          <p:nvPr>
            <p:ph type="title"/>
          </p:nvPr>
        </p:nvSpPr>
        <p:spPr/>
        <p:txBody>
          <a:bodyPr/>
          <a:lstStyle/>
          <a:p>
            <a:r>
              <a:rPr lang="en-US" dirty="0"/>
              <a:t>EDA with SQL results</a:t>
            </a:r>
            <a:endParaRPr lang="en-IN" dirty="0"/>
          </a:p>
        </p:txBody>
      </p:sp>
      <p:sp>
        <p:nvSpPr>
          <p:cNvPr id="6" name="Rectangle 3">
            <a:extLst>
              <a:ext uri="{FF2B5EF4-FFF2-40B4-BE49-F238E27FC236}">
                <a16:creationId xmlns:a16="http://schemas.microsoft.com/office/drawing/2014/main" id="{0FC7D9FF-5131-CE9C-CA05-85B33B76F9F3}"/>
              </a:ext>
            </a:extLst>
          </p:cNvPr>
          <p:cNvSpPr>
            <a:spLocks noGrp="1" noChangeArrowheads="1"/>
          </p:cNvSpPr>
          <p:nvPr>
            <p:ph idx="1"/>
          </p:nvPr>
        </p:nvSpPr>
        <p:spPr bwMode="auto">
          <a:xfrm>
            <a:off x="838200" y="1861351"/>
            <a:ext cx="9431337" cy="4373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Query for Count of Each Category:</a:t>
            </a:r>
          </a:p>
          <a:p>
            <a:r>
              <a:rPr lang="en-US" altLang="en-US" sz="1400" dirty="0">
                <a:latin typeface="Arial" panose="020B0604020202020204" pitchFamily="34" charset="0"/>
              </a:rPr>
              <a:t>SELECT </a:t>
            </a:r>
          </a:p>
          <a:p>
            <a:r>
              <a:rPr lang="en-US" altLang="en-US" sz="1400" dirty="0">
                <a:latin typeface="Arial" panose="020B0604020202020204" pitchFamily="34" charset="0"/>
              </a:rPr>
              <a:t>    </a:t>
            </a:r>
            <a:r>
              <a:rPr lang="en-US" altLang="en-US" sz="1400" dirty="0" err="1">
                <a:latin typeface="Arial" panose="020B0604020202020204" pitchFamily="34" charset="0"/>
              </a:rPr>
              <a:t>category_column</a:t>
            </a:r>
            <a:r>
              <a:rPr lang="en-US" altLang="en-US" sz="1400" dirty="0">
                <a:latin typeface="Arial" panose="020B0604020202020204" pitchFamily="34" charset="0"/>
              </a:rPr>
              <a:t>, </a:t>
            </a:r>
          </a:p>
          <a:p>
            <a:r>
              <a:rPr lang="en-US" altLang="en-US" sz="1400" dirty="0">
                <a:latin typeface="Arial" panose="020B0604020202020204" pitchFamily="34" charset="0"/>
              </a:rPr>
              <a:t>    COUNT(*) AS count </a:t>
            </a:r>
          </a:p>
          <a:p>
            <a:r>
              <a:rPr lang="en-US" altLang="en-US" sz="1400" dirty="0">
                <a:latin typeface="Arial" panose="020B0604020202020204" pitchFamily="34" charset="0"/>
              </a:rPr>
              <a:t>FROM </a:t>
            </a:r>
            <a:r>
              <a:rPr lang="en-US" altLang="en-US" sz="1400" dirty="0" err="1">
                <a:latin typeface="Arial" panose="020B0604020202020204" pitchFamily="34" charset="0"/>
              </a:rPr>
              <a:t>table_name</a:t>
            </a:r>
            <a:r>
              <a:rPr lang="en-US" altLang="en-US" sz="1400" dirty="0">
                <a:latin typeface="Arial" panose="020B0604020202020204" pitchFamily="34" charset="0"/>
              </a:rPr>
              <a:t> </a:t>
            </a:r>
          </a:p>
          <a:p>
            <a:r>
              <a:rPr lang="en-US" altLang="en-US" sz="1400" dirty="0">
                <a:latin typeface="Arial" panose="020B0604020202020204" pitchFamily="34" charset="0"/>
              </a:rPr>
              <a:t>GROUP BY </a:t>
            </a:r>
            <a:r>
              <a:rPr lang="en-US" altLang="en-US" sz="1400" dirty="0" err="1">
                <a:latin typeface="Arial" panose="020B0604020202020204" pitchFamily="34" charset="0"/>
              </a:rPr>
              <a:t>category_column</a:t>
            </a:r>
            <a:r>
              <a:rPr lang="en-US" altLang="en-US" sz="1400" dirty="0">
                <a:latin typeface="Arial" panose="020B0604020202020204" pitchFamily="34" charset="0"/>
              </a:rPr>
              <a:t> </a:t>
            </a:r>
          </a:p>
          <a:p>
            <a:r>
              <a:rPr lang="en-US" altLang="en-US" sz="1400" dirty="0">
                <a:latin typeface="Arial" panose="020B0604020202020204" pitchFamily="34" charset="0"/>
              </a:rPr>
              <a:t>ORDER BY count DESC;</a:t>
            </a:r>
          </a:p>
          <a:p>
            <a:r>
              <a:rPr lang="en-US" sz="1600" b="1" dirty="0"/>
              <a:t>3. Check for Missing Values</a:t>
            </a:r>
          </a:p>
          <a:p>
            <a:r>
              <a:rPr lang="en-US" sz="1600" b="1" dirty="0"/>
              <a:t>Query to Count Null Values:</a:t>
            </a:r>
            <a:endParaRPr lang="en-US" sz="1600" dirty="0"/>
          </a:p>
          <a:p>
            <a:r>
              <a:rPr lang="en-US" altLang="en-US" sz="1400" dirty="0">
                <a:latin typeface="Arial" panose="020B0604020202020204" pitchFamily="34" charset="0"/>
              </a:rPr>
              <a:t>SELECT </a:t>
            </a:r>
          </a:p>
          <a:p>
            <a:r>
              <a:rPr lang="en-US" altLang="en-US" sz="1400" dirty="0">
                <a:latin typeface="Arial" panose="020B0604020202020204" pitchFamily="34" charset="0"/>
              </a:rPr>
              <a:t>    COUNT(*) - COUNT(</a:t>
            </a:r>
            <a:r>
              <a:rPr lang="en-US" altLang="en-US" sz="1400" dirty="0" err="1">
                <a:latin typeface="Arial" panose="020B0604020202020204" pitchFamily="34" charset="0"/>
              </a:rPr>
              <a:t>column_name</a:t>
            </a:r>
            <a:r>
              <a:rPr lang="en-US" altLang="en-US" sz="1400" dirty="0">
                <a:latin typeface="Arial" panose="020B0604020202020204" pitchFamily="34" charset="0"/>
              </a:rPr>
              <a:t>) AS </a:t>
            </a:r>
            <a:r>
              <a:rPr lang="en-US" altLang="en-US" sz="1400" dirty="0" err="1">
                <a:latin typeface="Arial" panose="020B0604020202020204" pitchFamily="34" charset="0"/>
              </a:rPr>
              <a:t>missing_values</a:t>
            </a:r>
            <a:r>
              <a:rPr lang="en-US" altLang="en-US" sz="1400" dirty="0">
                <a:latin typeface="Arial" panose="020B0604020202020204" pitchFamily="34" charset="0"/>
              </a:rPr>
              <a:t> </a:t>
            </a:r>
          </a:p>
          <a:p>
            <a:r>
              <a:rPr lang="en-US" altLang="en-US" sz="1400" dirty="0">
                <a:latin typeface="Arial" panose="020B0604020202020204" pitchFamily="34" charset="0"/>
              </a:rPr>
              <a:t>FROM </a:t>
            </a:r>
            <a:r>
              <a:rPr lang="en-US" altLang="en-US" sz="1400" dirty="0" err="1">
                <a:latin typeface="Arial" panose="020B0604020202020204" pitchFamily="34" charset="0"/>
              </a:rPr>
              <a:t>table_name</a:t>
            </a:r>
            <a:r>
              <a:rPr lang="en-US" altLang="en-US" sz="1400" dirty="0">
                <a:latin typeface="Arial" panose="020B0604020202020204" pitchFamily="34" charset="0"/>
              </a:rPr>
              <a:t>;</a:t>
            </a:r>
          </a:p>
          <a:p>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10738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63A95-4855-83FB-13E0-7C1EF87C99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A5F21F-E953-17A3-CB77-9A3D1099A582}"/>
              </a:ext>
            </a:extLst>
          </p:cNvPr>
          <p:cNvSpPr>
            <a:spLocks noGrp="1"/>
          </p:cNvSpPr>
          <p:nvPr>
            <p:ph type="title"/>
          </p:nvPr>
        </p:nvSpPr>
        <p:spPr/>
        <p:txBody>
          <a:bodyPr/>
          <a:lstStyle/>
          <a:p>
            <a:r>
              <a:rPr lang="en-US" dirty="0"/>
              <a:t>EDA with SQL results</a:t>
            </a:r>
            <a:endParaRPr lang="en-IN" dirty="0"/>
          </a:p>
        </p:txBody>
      </p:sp>
      <p:sp>
        <p:nvSpPr>
          <p:cNvPr id="6" name="Rectangle 3">
            <a:extLst>
              <a:ext uri="{FF2B5EF4-FFF2-40B4-BE49-F238E27FC236}">
                <a16:creationId xmlns:a16="http://schemas.microsoft.com/office/drawing/2014/main" id="{896A7C48-2CE5-E328-B32C-C0ACB1307A79}"/>
              </a:ext>
            </a:extLst>
          </p:cNvPr>
          <p:cNvSpPr>
            <a:spLocks noGrp="1" noChangeArrowheads="1"/>
          </p:cNvSpPr>
          <p:nvPr>
            <p:ph idx="1"/>
          </p:nvPr>
        </p:nvSpPr>
        <p:spPr bwMode="auto">
          <a:xfrm>
            <a:off x="838200" y="1861352"/>
            <a:ext cx="9431337" cy="43735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t>4. Data Distribution</a:t>
            </a:r>
          </a:p>
          <a:p>
            <a:r>
              <a:rPr lang="en-US" sz="1600" b="1" dirty="0"/>
              <a:t>Query for Histogram-like Distribution:</a:t>
            </a:r>
          </a:p>
          <a:p>
            <a:r>
              <a:rPr lang="en-US" altLang="en-US" sz="1400" dirty="0">
                <a:latin typeface="Arial" panose="020B0604020202020204" pitchFamily="34" charset="0"/>
              </a:rPr>
              <a:t>SELECT </a:t>
            </a:r>
          </a:p>
          <a:p>
            <a:r>
              <a:rPr lang="en-US" altLang="en-US" sz="1400" dirty="0">
                <a:latin typeface="Arial" panose="020B0604020202020204" pitchFamily="34" charset="0"/>
              </a:rPr>
              <a:t>    </a:t>
            </a:r>
            <a:r>
              <a:rPr lang="en-US" altLang="en-US" sz="1400" dirty="0" err="1">
                <a:latin typeface="Arial" panose="020B0604020202020204" pitchFamily="34" charset="0"/>
              </a:rPr>
              <a:t>column_name</a:t>
            </a:r>
            <a:r>
              <a:rPr lang="en-US" altLang="en-US" sz="1400" dirty="0">
                <a:latin typeface="Arial" panose="020B0604020202020204" pitchFamily="34" charset="0"/>
              </a:rPr>
              <a:t>, </a:t>
            </a:r>
          </a:p>
          <a:p>
            <a:r>
              <a:rPr lang="en-US" altLang="en-US" sz="1400" dirty="0">
                <a:latin typeface="Arial" panose="020B0604020202020204" pitchFamily="34" charset="0"/>
              </a:rPr>
              <a:t>    COUNT(*) AS frequency </a:t>
            </a:r>
          </a:p>
          <a:p>
            <a:r>
              <a:rPr lang="en-US" altLang="en-US" sz="1400" dirty="0">
                <a:latin typeface="Arial" panose="020B0604020202020204" pitchFamily="34" charset="0"/>
              </a:rPr>
              <a:t>FROM </a:t>
            </a:r>
            <a:r>
              <a:rPr lang="en-US" altLang="en-US" sz="1400" dirty="0" err="1">
                <a:latin typeface="Arial" panose="020B0604020202020204" pitchFamily="34" charset="0"/>
              </a:rPr>
              <a:t>table_name</a:t>
            </a:r>
            <a:r>
              <a:rPr lang="en-US" altLang="en-US" sz="1400" dirty="0">
                <a:latin typeface="Arial" panose="020B0604020202020204" pitchFamily="34" charset="0"/>
              </a:rPr>
              <a:t> </a:t>
            </a:r>
          </a:p>
          <a:p>
            <a:r>
              <a:rPr lang="en-US" altLang="en-US" sz="1400" dirty="0">
                <a:latin typeface="Arial" panose="020B0604020202020204" pitchFamily="34" charset="0"/>
              </a:rPr>
              <a:t>GROUP BY </a:t>
            </a:r>
            <a:r>
              <a:rPr lang="en-US" altLang="en-US" sz="1400" dirty="0" err="1">
                <a:latin typeface="Arial" panose="020B0604020202020204" pitchFamily="34" charset="0"/>
              </a:rPr>
              <a:t>column_name</a:t>
            </a:r>
            <a:r>
              <a:rPr lang="en-US" altLang="en-US" sz="1400" dirty="0">
                <a:latin typeface="Arial" panose="020B0604020202020204" pitchFamily="34" charset="0"/>
              </a:rPr>
              <a:t> </a:t>
            </a:r>
          </a:p>
          <a:p>
            <a:r>
              <a:rPr lang="en-US" altLang="en-US" sz="1400" dirty="0">
                <a:latin typeface="Arial" panose="020B0604020202020204" pitchFamily="34" charset="0"/>
              </a:rPr>
              <a:t>ORDER BY </a:t>
            </a:r>
            <a:r>
              <a:rPr lang="en-US" altLang="en-US" sz="1400" dirty="0" err="1">
                <a:latin typeface="Arial" panose="020B0604020202020204" pitchFamily="34" charset="0"/>
              </a:rPr>
              <a:t>column_name</a:t>
            </a:r>
            <a:r>
              <a:rPr lang="en-US" altLang="en-US" sz="1400" dirty="0">
                <a:latin typeface="Arial" panose="020B0604020202020204" pitchFamily="34" charset="0"/>
              </a:rPr>
              <a:t>;</a:t>
            </a:r>
          </a:p>
          <a:p>
            <a:r>
              <a:rPr lang="en-IN" sz="1600" b="1" dirty="0"/>
              <a:t>5. Relationships Between Variables</a:t>
            </a:r>
            <a:r>
              <a:rPr lang="en-US" altLang="en-US" sz="1600" b="1" dirty="0"/>
              <a:t> </a:t>
            </a:r>
          </a:p>
          <a:p>
            <a:r>
              <a:rPr lang="en-US" altLang="en-US" sz="1400" dirty="0">
                <a:latin typeface="Arial" panose="020B0604020202020204" pitchFamily="34" charset="0"/>
              </a:rPr>
              <a:t>SELECT </a:t>
            </a:r>
          </a:p>
          <a:p>
            <a:r>
              <a:rPr lang="en-US" altLang="en-US" sz="1400" dirty="0">
                <a:latin typeface="Arial" panose="020B0604020202020204" pitchFamily="34" charset="0"/>
              </a:rPr>
              <a:t>    CORR(column1, column2) AS correlation </a:t>
            </a:r>
          </a:p>
          <a:p>
            <a:r>
              <a:rPr lang="en-US" altLang="en-US" sz="1400" dirty="0">
                <a:latin typeface="Arial" panose="020B0604020202020204" pitchFamily="34" charset="0"/>
              </a:rPr>
              <a:t>FROM </a:t>
            </a:r>
            <a:r>
              <a:rPr lang="en-US" altLang="en-US" sz="1400" dirty="0" err="1">
                <a:latin typeface="Arial" panose="020B0604020202020204" pitchFamily="34" charset="0"/>
              </a:rPr>
              <a:t>table_name</a:t>
            </a:r>
            <a:r>
              <a:rPr lang="en-US" altLang="en-US" sz="1400" dirty="0">
                <a:latin typeface="Arial" panose="020B0604020202020204" pitchFamily="34" charset="0"/>
              </a:rPr>
              <a:t>;</a:t>
            </a:r>
          </a:p>
          <a:p>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19343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9A1984-F0CD-9A93-7106-B7CD1C239907}"/>
              </a:ext>
            </a:extLst>
          </p:cNvPr>
          <p:cNvSpPr>
            <a:spLocks noGrp="1"/>
          </p:cNvSpPr>
          <p:nvPr>
            <p:ph type="title"/>
          </p:nvPr>
        </p:nvSpPr>
        <p:spPr>
          <a:xfrm>
            <a:off x="466722" y="586855"/>
            <a:ext cx="3201366" cy="3387497"/>
          </a:xfrm>
        </p:spPr>
        <p:txBody>
          <a:bodyPr anchor="b">
            <a:normAutofit/>
          </a:bodyPr>
          <a:lstStyle/>
          <a:p>
            <a:pPr algn="r"/>
            <a:r>
              <a:rPr lang="en-US" sz="4000" b="1">
                <a:solidFill>
                  <a:srgbClr val="FFFFFF"/>
                </a:solidFill>
              </a:rPr>
              <a:t>Introduction</a:t>
            </a:r>
            <a:br>
              <a:rPr lang="en-US" sz="4000" b="1">
                <a:solidFill>
                  <a:srgbClr val="FFFFFF"/>
                </a:solidFill>
              </a:rPr>
            </a:br>
            <a:endParaRPr lang="en-IN" sz="4000">
              <a:solidFill>
                <a:srgbClr val="FFFFFF"/>
              </a:solidFill>
            </a:endParaRPr>
          </a:p>
        </p:txBody>
      </p:sp>
      <p:sp>
        <p:nvSpPr>
          <p:cNvPr id="3" name="Content Placeholder 2">
            <a:extLst>
              <a:ext uri="{FF2B5EF4-FFF2-40B4-BE49-F238E27FC236}">
                <a16:creationId xmlns:a16="http://schemas.microsoft.com/office/drawing/2014/main" id="{F27005E6-BD1F-67F9-1001-633134C15BAE}"/>
              </a:ext>
            </a:extLst>
          </p:cNvPr>
          <p:cNvSpPr>
            <a:spLocks noGrp="1"/>
          </p:cNvSpPr>
          <p:nvPr>
            <p:ph idx="1"/>
          </p:nvPr>
        </p:nvSpPr>
        <p:spPr>
          <a:xfrm>
            <a:off x="4810259" y="649480"/>
            <a:ext cx="6555347" cy="5546047"/>
          </a:xfrm>
        </p:spPr>
        <p:txBody>
          <a:bodyPr anchor="ctr">
            <a:normAutofit/>
          </a:bodyPr>
          <a:lstStyle/>
          <a:p>
            <a:r>
              <a:rPr lang="en-US" sz="1400" b="1"/>
              <a:t>Project Overview:</a:t>
            </a:r>
            <a:br>
              <a:rPr lang="en-US" sz="1400"/>
            </a:br>
            <a:r>
              <a:rPr lang="en-US" sz="1400"/>
              <a:t>This project is a comprehensive exploration of data science techniques applied to real-world problems, focusing on data collection, cleaning, exploratory data analysis, and predictive modeling.</a:t>
            </a:r>
          </a:p>
          <a:p>
            <a:r>
              <a:rPr lang="en-US" sz="1400" b="1"/>
              <a:t>Objective:</a:t>
            </a:r>
            <a:br>
              <a:rPr lang="en-US" sz="1400"/>
            </a:br>
            <a:r>
              <a:rPr lang="en-US" sz="1400"/>
              <a:t>To demonstrate how data-driven methods can extract valuable insights and build predictive models, specifically using a case study on SpaceX Falcon 9 landing success prediction.</a:t>
            </a:r>
          </a:p>
          <a:p>
            <a:r>
              <a:rPr lang="en-US" sz="1400" b="1"/>
              <a:t>Key Components:</a:t>
            </a:r>
            <a:endParaRPr lang="en-US" sz="1400"/>
          </a:p>
          <a:p>
            <a:pPr>
              <a:buFont typeface="Arial" panose="020B0604020202020204" pitchFamily="34" charset="0"/>
              <a:buChar char="•"/>
            </a:pPr>
            <a:r>
              <a:rPr lang="en-US" sz="1400" b="1"/>
              <a:t>Data Collection &amp; Wrangling:</a:t>
            </a:r>
            <a:r>
              <a:rPr lang="en-US" sz="1400"/>
              <a:t> Transforming raw data into a structured format.</a:t>
            </a:r>
          </a:p>
          <a:p>
            <a:pPr>
              <a:buFont typeface="Arial" panose="020B0604020202020204" pitchFamily="34" charset="0"/>
              <a:buChar char="•"/>
            </a:pPr>
            <a:r>
              <a:rPr lang="en-US" sz="1400" b="1"/>
              <a:t>Exploratory Data Analysis (EDA):</a:t>
            </a:r>
            <a:r>
              <a:rPr lang="en-US" sz="1400"/>
              <a:t> Uncovering hidden patterns and relationships.</a:t>
            </a:r>
          </a:p>
          <a:p>
            <a:pPr>
              <a:buFont typeface="Arial" panose="020B0604020202020204" pitchFamily="34" charset="0"/>
              <a:buChar char="•"/>
            </a:pPr>
            <a:r>
              <a:rPr lang="en-US" sz="1400" b="1"/>
              <a:t>Predictive Modeling:</a:t>
            </a:r>
            <a:r>
              <a:rPr lang="en-US" sz="1400"/>
              <a:t> Developing and evaluating machine learning models to make data-driven predictions.</a:t>
            </a:r>
          </a:p>
          <a:p>
            <a:pPr>
              <a:buFont typeface="Arial" panose="020B0604020202020204" pitchFamily="34" charset="0"/>
              <a:buChar char="•"/>
            </a:pPr>
            <a:r>
              <a:rPr lang="en-US" sz="1400" b="1"/>
              <a:t>Visualization &amp; Communication:</a:t>
            </a:r>
            <a:r>
              <a:rPr lang="en-US" sz="1400"/>
              <a:t> Creating visual analytics and summarizing findings effectively.</a:t>
            </a:r>
          </a:p>
          <a:p>
            <a:r>
              <a:rPr lang="en-US" sz="1400" b="1"/>
              <a:t>Why This Project Matters:</a:t>
            </a:r>
            <a:br>
              <a:rPr lang="en-US" sz="1400"/>
            </a:br>
            <a:r>
              <a:rPr lang="en-US" sz="1400"/>
              <a:t>Showcases the end-to-end data science workflow, from data preprocessing to model deployment, with practical applications in aerospace and cost-saving strategies.</a:t>
            </a:r>
          </a:p>
          <a:p>
            <a:endParaRPr lang="en-IN" sz="1400"/>
          </a:p>
        </p:txBody>
      </p:sp>
    </p:spTree>
    <p:extLst>
      <p:ext uri="{BB962C8B-B14F-4D97-AF65-F5344CB8AC3E}">
        <p14:creationId xmlns:p14="http://schemas.microsoft.com/office/powerpoint/2010/main" val="21913290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AB52E-6276-92E0-EC6E-165EEAB385CC}"/>
              </a:ext>
            </a:extLst>
          </p:cNvPr>
          <p:cNvSpPr>
            <a:spLocks noGrp="1"/>
          </p:cNvSpPr>
          <p:nvPr>
            <p:ph type="title"/>
          </p:nvPr>
        </p:nvSpPr>
        <p:spPr/>
        <p:txBody>
          <a:bodyPr/>
          <a:lstStyle/>
          <a:p>
            <a:r>
              <a:rPr lang="en-US" dirty="0"/>
              <a:t>Interactive map with Folium results</a:t>
            </a:r>
            <a:endParaRPr lang="en-IN" dirty="0"/>
          </a:p>
        </p:txBody>
      </p:sp>
      <p:sp>
        <p:nvSpPr>
          <p:cNvPr id="3" name="Content Placeholder 2">
            <a:extLst>
              <a:ext uri="{FF2B5EF4-FFF2-40B4-BE49-F238E27FC236}">
                <a16:creationId xmlns:a16="http://schemas.microsoft.com/office/drawing/2014/main" id="{05DE854F-8425-C149-79D0-25E2435D4BCC}"/>
              </a:ext>
            </a:extLst>
          </p:cNvPr>
          <p:cNvSpPr>
            <a:spLocks noGrp="1"/>
          </p:cNvSpPr>
          <p:nvPr>
            <p:ph idx="1"/>
          </p:nvPr>
        </p:nvSpPr>
        <p:spPr/>
        <p:txBody>
          <a:bodyPr/>
          <a:lstStyle/>
          <a:p>
            <a:r>
              <a:rPr lang="en-US" dirty="0"/>
              <a:t>Creating interactive map slides using Folium can be a great way to present geographical data in your project. Here’s a simple structure for how you might organize your slides and what content to include:</a:t>
            </a:r>
            <a:endParaRPr lang="en-IN" dirty="0"/>
          </a:p>
        </p:txBody>
      </p:sp>
    </p:spTree>
    <p:extLst>
      <p:ext uri="{BB962C8B-B14F-4D97-AF65-F5344CB8AC3E}">
        <p14:creationId xmlns:p14="http://schemas.microsoft.com/office/powerpoint/2010/main" val="2173337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BBC3C71-8B6A-8651-29E1-6CCF311DBD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1306A85-E02A-5916-22A6-34D5840BDFF8}"/>
              </a:ext>
            </a:extLst>
          </p:cNvPr>
          <p:cNvSpPr>
            <a:spLocks noGrp="1"/>
          </p:cNvSpPr>
          <p:nvPr>
            <p:ph type="title"/>
          </p:nvPr>
        </p:nvSpPr>
        <p:spPr>
          <a:xfrm>
            <a:off x="876694" y="741391"/>
            <a:ext cx="3549649" cy="1616203"/>
          </a:xfrm>
        </p:spPr>
        <p:txBody>
          <a:bodyPr anchor="b">
            <a:normAutofit/>
          </a:bodyPr>
          <a:lstStyle/>
          <a:p>
            <a:r>
              <a:rPr lang="en-IN" sz="3200"/>
              <a:t>Introduction to Folium</a:t>
            </a:r>
          </a:p>
        </p:txBody>
      </p:sp>
      <p:sp>
        <p:nvSpPr>
          <p:cNvPr id="6" name="Rectangle 3">
            <a:extLst>
              <a:ext uri="{FF2B5EF4-FFF2-40B4-BE49-F238E27FC236}">
                <a16:creationId xmlns:a16="http://schemas.microsoft.com/office/drawing/2014/main" id="{397A9747-4A9D-9B30-B4A5-E1380CD84369}"/>
              </a:ext>
            </a:extLst>
          </p:cNvPr>
          <p:cNvSpPr>
            <a:spLocks noGrp="1" noChangeArrowheads="1"/>
          </p:cNvSpPr>
          <p:nvPr>
            <p:ph idx="1"/>
          </p:nvPr>
        </p:nvSpPr>
        <p:spPr bwMode="auto">
          <a:xfrm>
            <a:off x="876693" y="2533476"/>
            <a:ext cx="3346964" cy="344783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2000" b="0" i="0" u="none" strike="noStrike" cap="none" normalizeH="0" baseline="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a:ln>
                  <a:noFill/>
                </a:ln>
                <a:effectLst/>
                <a:latin typeface="Arial" panose="020B0604020202020204" pitchFamily="34" charset="0"/>
              </a:rPr>
              <a:t>Brief introduction to Folium and its capabilities.</a:t>
            </a:r>
          </a:p>
          <a:p>
            <a:pPr marL="0" marR="0" lvl="0" indent="0" defTabSz="914400" rtl="0" eaLnBrk="0" fontAlgn="base" latinLnBrk="0" hangingPunct="0">
              <a:spcBef>
                <a:spcPct val="0"/>
              </a:spcBef>
              <a:spcAft>
                <a:spcPts val="600"/>
              </a:spcAft>
              <a:buClrTx/>
              <a:buSzTx/>
              <a:buFontTx/>
              <a:buChar char="•"/>
              <a:tabLst/>
            </a:pPr>
            <a:r>
              <a:rPr kumimoji="0" lang="en-US" altLang="en-US" sz="2000" b="0" i="0" u="none" strike="noStrike" cap="none" normalizeH="0" baseline="0">
                <a:ln>
                  <a:noFill/>
                </a:ln>
                <a:effectLst/>
                <a:latin typeface="Arial" panose="020B0604020202020204" pitchFamily="34" charset="0"/>
              </a:rPr>
              <a:t>Explain why interactive maps are useful for visualizing data (e.g., geographical trends, distributions). </a:t>
            </a:r>
          </a:p>
        </p:txBody>
      </p:sp>
      <p:pic>
        <p:nvPicPr>
          <p:cNvPr id="16389" name="Picture 5" descr="Simple Map with Folium and Python ...">
            <a:extLst>
              <a:ext uri="{FF2B5EF4-FFF2-40B4-BE49-F238E27FC236}">
                <a16:creationId xmlns:a16="http://schemas.microsoft.com/office/drawing/2014/main" id="{1627F5F7-3EFF-2DA4-16F1-E054C3D833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9231" r="7415" b="1"/>
          <a:stretch/>
        </p:blipFill>
        <p:spPr bwMode="auto">
          <a:xfrm>
            <a:off x="5089243" y="877413"/>
            <a:ext cx="6222628" cy="5043096"/>
          </a:xfrm>
          <a:prstGeom prst="rect">
            <a:avLst/>
          </a:prstGeom>
          <a:noFill/>
          <a:extLst>
            <a:ext uri="{909E8E84-426E-40DD-AFC4-6F175D3DCCD1}">
              <a14:hiddenFill xmlns:a14="http://schemas.microsoft.com/office/drawing/2010/main">
                <a:solidFill>
                  <a:srgbClr val="FFFFFF"/>
                </a:solidFill>
              </a14:hiddenFill>
            </a:ext>
          </a:extLst>
        </p:spPr>
      </p:pic>
      <p:grpSp>
        <p:nvGrpSpPr>
          <p:cNvPr id="16394" name="Group 16393">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16395" name="Rectangle 16394">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96" name="Rectangle 16395">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286551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0BFE9E9-4EA4-F8A8-E0DB-E52A07E32C6C}"/>
            </a:ext>
          </a:extLst>
        </p:cNvPr>
        <p:cNvGrpSpPr/>
        <p:nvPr/>
      </p:nvGrpSpPr>
      <p:grpSpPr>
        <a:xfrm>
          <a:off x="0" y="0"/>
          <a:ext cx="0" cy="0"/>
          <a:chOff x="0" y="0"/>
          <a:chExt cx="0" cy="0"/>
        </a:xfrm>
      </p:grpSpPr>
      <p:sp useBgFill="1">
        <p:nvSpPr>
          <p:cNvPr id="22537" name="Slide Background Fill">
            <a:extLst>
              <a:ext uri="{FF2B5EF4-FFF2-40B4-BE49-F238E27FC236}">
                <a16:creationId xmlns:a16="http://schemas.microsoft.com/office/drawing/2014/main" id="{953EC90C-082B-4667-A29F-E4E4D515A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39" name="Color Cover">
            <a:extLst>
              <a:ext uri="{FF2B5EF4-FFF2-40B4-BE49-F238E27FC236}">
                <a16:creationId xmlns:a16="http://schemas.microsoft.com/office/drawing/2014/main" id="{E99FF883-3EBA-49CC-8D77-1EE69E1826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541" name="Group 22540">
            <a:extLst>
              <a:ext uri="{FF2B5EF4-FFF2-40B4-BE49-F238E27FC236}">
                <a16:creationId xmlns:a16="http://schemas.microsoft.com/office/drawing/2014/main" id="{F690C4ED-5E67-4827-AED1-DEC2B100A4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89" y="-2"/>
            <a:ext cx="3468234" cy="6858000"/>
            <a:chOff x="651279" y="598259"/>
            <a:chExt cx="10889442" cy="5680742"/>
          </a:xfrm>
        </p:grpSpPr>
        <p:sp>
          <p:nvSpPr>
            <p:cNvPr id="22542" name="Color">
              <a:extLst>
                <a:ext uri="{FF2B5EF4-FFF2-40B4-BE49-F238E27FC236}">
                  <a16:creationId xmlns:a16="http://schemas.microsoft.com/office/drawing/2014/main" id="{316B1774-E483-4832-A4C7-1277F9928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43" name="Color">
              <a:extLst>
                <a:ext uri="{FF2B5EF4-FFF2-40B4-BE49-F238E27FC236}">
                  <a16:creationId xmlns:a16="http://schemas.microsoft.com/office/drawing/2014/main" id="{CE4BA6BE-9BF5-4DFA-8E3F-C49023E53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2545" name="Group 2254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22546" name="Freeform: Shape 22545">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47" name="Freeform: Shape 22546">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48" name="Freeform: Shape 22547">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49" name="Freeform: Shape 22548">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50" name="Freeform: Shape 22549">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51" name="Freeform: Shape 22550">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52" name="Freeform: Shape 2255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64800B83-7BCD-09D4-8D54-C395DF0F72B8}"/>
              </a:ext>
            </a:extLst>
          </p:cNvPr>
          <p:cNvSpPr>
            <a:spLocks noGrp="1"/>
          </p:cNvSpPr>
          <p:nvPr>
            <p:ph type="title"/>
          </p:nvPr>
        </p:nvSpPr>
        <p:spPr>
          <a:xfrm rot="16200000">
            <a:off x="-1171367" y="1793158"/>
            <a:ext cx="5961888" cy="3097947"/>
          </a:xfrm>
        </p:spPr>
        <p:txBody>
          <a:bodyPr anchor="ctr">
            <a:normAutofit/>
          </a:bodyPr>
          <a:lstStyle/>
          <a:p>
            <a:r>
              <a:rPr lang="en-IN" sz="4800" b="1">
                <a:solidFill>
                  <a:schemeClr val="bg1"/>
                </a:solidFill>
                <a:latin typeface="+mn-lt"/>
              </a:rPr>
              <a:t>Key Features of Folium</a:t>
            </a:r>
          </a:p>
        </p:txBody>
      </p:sp>
      <p:sp>
        <p:nvSpPr>
          <p:cNvPr id="4" name="Rectangle 2">
            <a:extLst>
              <a:ext uri="{FF2B5EF4-FFF2-40B4-BE49-F238E27FC236}">
                <a16:creationId xmlns:a16="http://schemas.microsoft.com/office/drawing/2014/main" id="{C0C9E8B4-635D-08B3-6ED6-CB2A6F1F23A9}"/>
              </a:ext>
            </a:extLst>
          </p:cNvPr>
          <p:cNvSpPr>
            <a:spLocks noGrp="1" noChangeArrowheads="1"/>
          </p:cNvSpPr>
          <p:nvPr>
            <p:ph idx="1"/>
          </p:nvPr>
        </p:nvSpPr>
        <p:spPr bwMode="auto">
          <a:xfrm>
            <a:off x="4280007" y="546341"/>
            <a:ext cx="7262371" cy="2435076"/>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endParaRPr kumimoji="0" lang="en-US" altLang="en-US" sz="1800" b="0" i="0" u="none" strike="noStrike" cap="none" normalizeH="0" baseline="0">
              <a:ln>
                <a:noFill/>
              </a:ln>
              <a:solidFill>
                <a:schemeClr val="tx2"/>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solidFill>
                  <a:schemeClr val="tx2"/>
                </a:solidFill>
                <a:effectLst/>
                <a:latin typeface="Arial" panose="020B0604020202020204" pitchFamily="34" charset="0"/>
              </a:rPr>
              <a:t>Interactive maps with markers and popups.</a:t>
            </a: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solidFill>
                  <a:schemeClr val="tx2"/>
                </a:solidFill>
                <a:effectLst/>
                <a:latin typeface="Arial" panose="020B0604020202020204" pitchFamily="34" charset="0"/>
              </a:rPr>
              <a:t>Support for various tile layers (OpenStreetMap, Stamen Terrain, etc.).</a:t>
            </a: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solidFill>
                  <a:schemeClr val="tx2"/>
                </a:solidFill>
                <a:effectLst/>
                <a:latin typeface="Arial" panose="020B0604020202020204" pitchFamily="34" charset="0"/>
              </a:rPr>
              <a:t>Ability to visualize heatmaps and choropleth maps.</a:t>
            </a:r>
          </a:p>
          <a:p>
            <a:pPr marL="0" marR="0" lvl="0" indent="0" defTabSz="914400" rtl="0" eaLnBrk="0" fontAlgn="base" latinLnBrk="0" hangingPunct="0">
              <a:spcBef>
                <a:spcPct val="0"/>
              </a:spcBef>
              <a:spcAft>
                <a:spcPts val="600"/>
              </a:spcAft>
              <a:buClrTx/>
              <a:buSzTx/>
              <a:buFontTx/>
              <a:buChar char="•"/>
              <a:tabLst/>
            </a:pPr>
            <a:r>
              <a:rPr kumimoji="0" lang="en-US" altLang="en-US" sz="1800" b="0" i="0" u="none" strike="noStrike" cap="none" normalizeH="0" baseline="0">
                <a:ln>
                  <a:noFill/>
                </a:ln>
                <a:solidFill>
                  <a:schemeClr val="tx2"/>
                </a:solidFill>
                <a:effectLst/>
                <a:latin typeface="Arial" panose="020B0604020202020204" pitchFamily="34" charset="0"/>
              </a:rPr>
              <a:t>Easy integration with Jupyter notebooks and Python environments. </a:t>
            </a:r>
          </a:p>
        </p:txBody>
      </p:sp>
      <p:pic>
        <p:nvPicPr>
          <p:cNvPr id="22532" name="Picture 4" descr="How to Use the Heat Mapping Tool ...">
            <a:extLst>
              <a:ext uri="{FF2B5EF4-FFF2-40B4-BE49-F238E27FC236}">
                <a16:creationId xmlns:a16="http://schemas.microsoft.com/office/drawing/2014/main" id="{6D2991BF-EE08-92DD-7556-B6F084B9A0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7933" r="1" b="1"/>
          <a:stretch/>
        </p:blipFill>
        <p:spPr bwMode="auto">
          <a:xfrm>
            <a:off x="4280011" y="3128501"/>
            <a:ext cx="7262372" cy="34502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0385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E877D-3489-D88F-F7A1-63B99D182572}"/>
              </a:ext>
            </a:extLst>
          </p:cNvPr>
          <p:cNvSpPr>
            <a:spLocks noGrp="1"/>
          </p:cNvSpPr>
          <p:nvPr>
            <p:ph type="title"/>
          </p:nvPr>
        </p:nvSpPr>
        <p:spPr/>
        <p:txBody>
          <a:bodyPr/>
          <a:lstStyle/>
          <a:p>
            <a:r>
              <a:rPr lang="en-IN" dirty="0"/>
              <a:t>Example Code and Output</a:t>
            </a:r>
          </a:p>
        </p:txBody>
      </p:sp>
      <p:sp>
        <p:nvSpPr>
          <p:cNvPr id="3" name="Content Placeholder 2">
            <a:extLst>
              <a:ext uri="{FF2B5EF4-FFF2-40B4-BE49-F238E27FC236}">
                <a16:creationId xmlns:a16="http://schemas.microsoft.com/office/drawing/2014/main" id="{EF900AD8-E2FF-BE1D-5CB9-64FACAD0343F}"/>
              </a:ext>
            </a:extLst>
          </p:cNvPr>
          <p:cNvSpPr>
            <a:spLocks noGrp="1"/>
          </p:cNvSpPr>
          <p:nvPr>
            <p:ph idx="1"/>
          </p:nvPr>
        </p:nvSpPr>
        <p:spPr/>
        <p:txBody>
          <a:bodyPr>
            <a:normAutofit fontScale="47500" lnSpcReduction="20000"/>
          </a:bodyPr>
          <a:lstStyle/>
          <a:p>
            <a:r>
              <a:rPr lang="en-US" dirty="0"/>
              <a:t>Provide a code snippet demonstrating how to create a simple map with Folium</a:t>
            </a:r>
          </a:p>
          <a:p>
            <a:r>
              <a:rPr lang="en-IN" dirty="0"/>
              <a:t>import folium</a:t>
            </a:r>
          </a:p>
          <a:p>
            <a:endParaRPr lang="en-IN" dirty="0"/>
          </a:p>
          <a:p>
            <a:r>
              <a:rPr lang="en-IN" dirty="0"/>
              <a:t># Create a base map</a:t>
            </a:r>
          </a:p>
          <a:p>
            <a:r>
              <a:rPr lang="en-IN" dirty="0" err="1"/>
              <a:t>map_center</a:t>
            </a:r>
            <a:r>
              <a:rPr lang="en-IN" dirty="0"/>
              <a:t> = [latitude, longitude]</a:t>
            </a:r>
          </a:p>
          <a:p>
            <a:r>
              <a:rPr lang="en-IN" dirty="0" err="1"/>
              <a:t>my_map</a:t>
            </a:r>
            <a:r>
              <a:rPr lang="en-IN" dirty="0"/>
              <a:t> = </a:t>
            </a:r>
            <a:r>
              <a:rPr lang="en-IN" dirty="0" err="1"/>
              <a:t>folium.Map</a:t>
            </a:r>
            <a:r>
              <a:rPr lang="en-IN" dirty="0"/>
              <a:t>(location=</a:t>
            </a:r>
            <a:r>
              <a:rPr lang="en-IN" dirty="0" err="1"/>
              <a:t>map_center</a:t>
            </a:r>
            <a:r>
              <a:rPr lang="en-IN" dirty="0"/>
              <a:t>, </a:t>
            </a:r>
            <a:r>
              <a:rPr lang="en-IN" dirty="0" err="1"/>
              <a:t>zoom_start</a:t>
            </a:r>
            <a:r>
              <a:rPr lang="en-IN" dirty="0"/>
              <a:t>=10)</a:t>
            </a:r>
          </a:p>
          <a:p>
            <a:endParaRPr lang="en-IN" dirty="0"/>
          </a:p>
          <a:p>
            <a:r>
              <a:rPr lang="en-IN" dirty="0"/>
              <a:t># Add a marker</a:t>
            </a:r>
          </a:p>
          <a:p>
            <a:r>
              <a:rPr lang="en-IN" dirty="0" err="1"/>
              <a:t>folium.Marker</a:t>
            </a:r>
            <a:r>
              <a:rPr lang="en-IN" dirty="0"/>
              <a:t>(</a:t>
            </a:r>
          </a:p>
          <a:p>
            <a:r>
              <a:rPr lang="en-IN" dirty="0"/>
              <a:t>    location=[latitude, longitude],</a:t>
            </a:r>
          </a:p>
          <a:p>
            <a:r>
              <a:rPr lang="en-IN" dirty="0"/>
              <a:t>    popup='Location Name',</a:t>
            </a:r>
          </a:p>
          <a:p>
            <a:r>
              <a:rPr lang="en-IN" dirty="0"/>
              <a:t>    icon=</a:t>
            </a:r>
            <a:r>
              <a:rPr lang="en-IN" dirty="0" err="1"/>
              <a:t>folium.Icon</a:t>
            </a:r>
            <a:r>
              <a:rPr lang="en-IN" dirty="0"/>
              <a:t>(</a:t>
            </a:r>
            <a:r>
              <a:rPr lang="en-IN" dirty="0" err="1"/>
              <a:t>color</a:t>
            </a:r>
            <a:r>
              <a:rPr lang="en-IN" dirty="0"/>
              <a:t>='blue')</a:t>
            </a:r>
          </a:p>
          <a:p>
            <a:r>
              <a:rPr lang="en-IN" dirty="0"/>
              <a:t>).</a:t>
            </a:r>
            <a:r>
              <a:rPr lang="en-IN" dirty="0" err="1"/>
              <a:t>add_to</a:t>
            </a:r>
            <a:r>
              <a:rPr lang="en-IN" dirty="0"/>
              <a:t>(</a:t>
            </a:r>
            <a:r>
              <a:rPr lang="en-IN" dirty="0" err="1"/>
              <a:t>my_map</a:t>
            </a:r>
            <a:r>
              <a:rPr lang="en-IN" dirty="0"/>
              <a:t>)</a:t>
            </a:r>
          </a:p>
          <a:p>
            <a:endParaRPr lang="en-IN" dirty="0"/>
          </a:p>
          <a:p>
            <a:r>
              <a:rPr lang="en-IN" dirty="0"/>
              <a:t># Display the map</a:t>
            </a:r>
          </a:p>
          <a:p>
            <a:r>
              <a:rPr lang="en-IN" dirty="0" err="1"/>
              <a:t>my_map.save</a:t>
            </a:r>
            <a:r>
              <a:rPr lang="en-IN" dirty="0"/>
              <a:t>('map.html')</a:t>
            </a:r>
          </a:p>
          <a:p>
            <a:endParaRPr lang="en-IN" dirty="0"/>
          </a:p>
        </p:txBody>
      </p:sp>
    </p:spTree>
    <p:extLst>
      <p:ext uri="{BB962C8B-B14F-4D97-AF65-F5344CB8AC3E}">
        <p14:creationId xmlns:p14="http://schemas.microsoft.com/office/powerpoint/2010/main" val="10435817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92CC8-58F6-B4F6-A2F5-D84EE9FFD1BE}"/>
              </a:ext>
            </a:extLst>
          </p:cNvPr>
          <p:cNvSpPr>
            <a:spLocks noGrp="1"/>
          </p:cNvSpPr>
          <p:nvPr>
            <p:ph type="title"/>
          </p:nvPr>
        </p:nvSpPr>
        <p:spPr/>
        <p:txBody>
          <a:bodyPr/>
          <a:lstStyle/>
          <a:p>
            <a:r>
              <a:rPr lang="en-IN" dirty="0" err="1"/>
              <a:t>Plotly</a:t>
            </a:r>
            <a:r>
              <a:rPr lang="en-IN" dirty="0"/>
              <a:t> Dash Dashboard</a:t>
            </a:r>
          </a:p>
        </p:txBody>
      </p:sp>
      <p:sp>
        <p:nvSpPr>
          <p:cNvPr id="3" name="Content Placeholder 2">
            <a:extLst>
              <a:ext uri="{FF2B5EF4-FFF2-40B4-BE49-F238E27FC236}">
                <a16:creationId xmlns:a16="http://schemas.microsoft.com/office/drawing/2014/main" id="{77602592-D880-6B52-A131-4BE1274A8FF1}"/>
              </a:ext>
            </a:extLst>
          </p:cNvPr>
          <p:cNvSpPr>
            <a:spLocks noGrp="1"/>
          </p:cNvSpPr>
          <p:nvPr>
            <p:ph idx="1"/>
          </p:nvPr>
        </p:nvSpPr>
        <p:spPr/>
        <p:txBody>
          <a:bodyPr/>
          <a:lstStyle/>
          <a:p>
            <a:r>
              <a:rPr lang="en-US" dirty="0"/>
              <a:t>Creating a </a:t>
            </a:r>
            <a:r>
              <a:rPr lang="en-US" dirty="0" err="1"/>
              <a:t>Plotly</a:t>
            </a:r>
            <a:r>
              <a:rPr lang="en-US" dirty="0"/>
              <a:t> Dash dashboard can effectively visualize and interact with your data. Here’s a general guide on how to structure the results for your dashboard, including key components you might want to highlight.</a:t>
            </a:r>
            <a:endParaRPr lang="en-IN" dirty="0"/>
          </a:p>
        </p:txBody>
      </p:sp>
    </p:spTree>
    <p:extLst>
      <p:ext uri="{BB962C8B-B14F-4D97-AF65-F5344CB8AC3E}">
        <p14:creationId xmlns:p14="http://schemas.microsoft.com/office/powerpoint/2010/main" val="9376078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5BD209-815A-F86A-EA10-F80CC3AEB1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AF5237-CE85-2699-236C-96294188C246}"/>
              </a:ext>
            </a:extLst>
          </p:cNvPr>
          <p:cNvSpPr>
            <a:spLocks noGrp="1"/>
          </p:cNvSpPr>
          <p:nvPr>
            <p:ph type="title"/>
          </p:nvPr>
        </p:nvSpPr>
        <p:spPr/>
        <p:txBody>
          <a:bodyPr/>
          <a:lstStyle/>
          <a:p>
            <a:r>
              <a:rPr lang="en-IN" dirty="0"/>
              <a:t>Dashboard Structure</a:t>
            </a:r>
          </a:p>
        </p:txBody>
      </p:sp>
      <p:sp>
        <p:nvSpPr>
          <p:cNvPr id="3" name="Content Placeholder 2">
            <a:extLst>
              <a:ext uri="{FF2B5EF4-FFF2-40B4-BE49-F238E27FC236}">
                <a16:creationId xmlns:a16="http://schemas.microsoft.com/office/drawing/2014/main" id="{D87F986C-AC6E-BB1F-5407-53458AB982D4}"/>
              </a:ext>
            </a:extLst>
          </p:cNvPr>
          <p:cNvSpPr>
            <a:spLocks noGrp="1"/>
          </p:cNvSpPr>
          <p:nvPr>
            <p:ph idx="1"/>
          </p:nvPr>
        </p:nvSpPr>
        <p:spPr/>
        <p:txBody>
          <a:bodyPr>
            <a:normAutofit fontScale="92500" lnSpcReduction="10000"/>
          </a:bodyPr>
          <a:lstStyle/>
          <a:p>
            <a:r>
              <a:rPr lang="en-US" b="1" dirty="0"/>
              <a:t>Title and Overview</a:t>
            </a:r>
            <a:endParaRPr lang="en-US" dirty="0"/>
          </a:p>
          <a:p>
            <a:pPr>
              <a:buFont typeface="Arial" panose="020B0604020202020204" pitchFamily="34" charset="0"/>
              <a:buChar char="•"/>
            </a:pPr>
            <a:r>
              <a:rPr lang="en-US" b="1" dirty="0"/>
              <a:t>Title</a:t>
            </a:r>
            <a:r>
              <a:rPr lang="en-US" dirty="0"/>
              <a:t>: Title of Your Dashboard (e.g., "Sales Data Dashboard")</a:t>
            </a:r>
          </a:p>
          <a:p>
            <a:pPr>
              <a:buFont typeface="Arial" panose="020B0604020202020204" pitchFamily="34" charset="0"/>
              <a:buChar char="•"/>
            </a:pPr>
            <a:r>
              <a:rPr lang="en-US" b="1" dirty="0"/>
              <a:t>Overview</a:t>
            </a:r>
            <a:r>
              <a:rPr lang="en-US" dirty="0"/>
              <a:t>: Brief description of what the dashboard is tracking or analyzing (e.g., trends over time, sales by category).</a:t>
            </a:r>
          </a:p>
          <a:p>
            <a:pPr>
              <a:buFont typeface="Arial" panose="020B0604020202020204" pitchFamily="34" charset="0"/>
              <a:buChar char="•"/>
            </a:pPr>
            <a:r>
              <a:rPr lang="en-US" dirty="0"/>
              <a:t>Key Metric:</a:t>
            </a:r>
          </a:p>
          <a:p>
            <a:pPr>
              <a:buFont typeface="Arial" panose="020B0604020202020204" pitchFamily="34" charset="0"/>
              <a:buChar char="•"/>
            </a:pPr>
            <a:r>
              <a:rPr lang="en-US" dirty="0"/>
              <a:t>Example: </a:t>
            </a:r>
            <a:r>
              <a:rPr lang="en-US" dirty="0" err="1"/>
              <a:t>html.Div</a:t>
            </a:r>
            <a:r>
              <a:rPr lang="en-US" dirty="0"/>
              <a:t>([</a:t>
            </a:r>
          </a:p>
          <a:p>
            <a:pPr>
              <a:buFont typeface="Arial" panose="020B0604020202020204" pitchFamily="34" charset="0"/>
              <a:buChar char="•"/>
            </a:pPr>
            <a:r>
              <a:rPr lang="en-US" dirty="0"/>
              <a:t>    html.H3('Total Sales: $500,000'),</a:t>
            </a:r>
          </a:p>
          <a:p>
            <a:pPr>
              <a:buFont typeface="Arial" panose="020B0604020202020204" pitchFamily="34" charset="0"/>
              <a:buChar char="•"/>
            </a:pPr>
            <a:r>
              <a:rPr lang="en-US" dirty="0"/>
              <a:t>    html.H3('Average Sales: $50,000'),</a:t>
            </a:r>
          </a:p>
          <a:p>
            <a:pPr>
              <a:buFont typeface="Arial" panose="020B0604020202020204" pitchFamily="34" charset="0"/>
              <a:buChar char="•"/>
            </a:pPr>
            <a:r>
              <a:rPr lang="en-US" dirty="0"/>
              <a:t>    html.H3('Number of Transactions: 10,000')</a:t>
            </a:r>
          </a:p>
          <a:p>
            <a:pPr>
              <a:buFont typeface="Arial" panose="020B0604020202020204" pitchFamily="34" charset="0"/>
              <a:buChar char="•"/>
            </a:pPr>
            <a:r>
              <a:rPr lang="en-US" dirty="0"/>
              <a:t>])</a:t>
            </a:r>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7311148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B53E1-76A0-A99F-D09B-82241250E8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40B912-A392-7658-E5AC-1A250488785F}"/>
              </a:ext>
            </a:extLst>
          </p:cNvPr>
          <p:cNvSpPr>
            <a:spLocks noGrp="1"/>
          </p:cNvSpPr>
          <p:nvPr>
            <p:ph type="title"/>
          </p:nvPr>
        </p:nvSpPr>
        <p:spPr/>
        <p:txBody>
          <a:bodyPr/>
          <a:lstStyle/>
          <a:p>
            <a:r>
              <a:rPr lang="en-IN" dirty="0"/>
              <a:t>Dashboard Structure</a:t>
            </a:r>
          </a:p>
        </p:txBody>
      </p:sp>
      <p:sp>
        <p:nvSpPr>
          <p:cNvPr id="3" name="Content Placeholder 2">
            <a:extLst>
              <a:ext uri="{FF2B5EF4-FFF2-40B4-BE49-F238E27FC236}">
                <a16:creationId xmlns:a16="http://schemas.microsoft.com/office/drawing/2014/main" id="{F394F23C-51FA-C261-34B4-88B6E599794F}"/>
              </a:ext>
            </a:extLst>
          </p:cNvPr>
          <p:cNvSpPr>
            <a:spLocks noGrp="1"/>
          </p:cNvSpPr>
          <p:nvPr>
            <p:ph idx="1"/>
          </p:nvPr>
        </p:nvSpPr>
        <p:spPr/>
        <p:txBody>
          <a:bodyPr>
            <a:normAutofit fontScale="62500" lnSpcReduction="20000"/>
          </a:bodyPr>
          <a:lstStyle/>
          <a:p>
            <a:r>
              <a:rPr lang="en-US" b="1" dirty="0"/>
              <a:t>Graphs and Charts</a:t>
            </a:r>
            <a:endParaRPr lang="en-US" dirty="0"/>
          </a:p>
          <a:p>
            <a:pPr>
              <a:buFont typeface="Arial" panose="020B0604020202020204" pitchFamily="34" charset="0"/>
              <a:buChar char="•"/>
            </a:pPr>
            <a:r>
              <a:rPr lang="en-US" b="1" dirty="0"/>
              <a:t>Time Series Graph</a:t>
            </a:r>
            <a:r>
              <a:rPr lang="en-US" dirty="0"/>
              <a:t>: Show sales over time</a:t>
            </a:r>
          </a:p>
          <a:p>
            <a:pPr>
              <a:buFont typeface="Arial" panose="020B0604020202020204" pitchFamily="34" charset="0"/>
              <a:buChar char="•"/>
            </a:pPr>
            <a:r>
              <a:rPr lang="en-US" dirty="0" err="1"/>
              <a:t>dcc.Graph</a:t>
            </a:r>
            <a:r>
              <a:rPr lang="en-US" dirty="0"/>
              <a:t>(</a:t>
            </a:r>
          </a:p>
          <a:p>
            <a:pPr>
              <a:buFont typeface="Arial" panose="020B0604020202020204" pitchFamily="34" charset="0"/>
              <a:buChar char="•"/>
            </a:pPr>
            <a:r>
              <a:rPr lang="en-US" dirty="0"/>
              <a:t>    id='time-series-chart',</a:t>
            </a:r>
          </a:p>
          <a:p>
            <a:pPr>
              <a:buFont typeface="Arial" panose="020B0604020202020204" pitchFamily="34" charset="0"/>
              <a:buChar char="•"/>
            </a:pPr>
            <a:r>
              <a:rPr lang="en-US" dirty="0"/>
              <a:t>    figure={</a:t>
            </a:r>
          </a:p>
          <a:p>
            <a:pPr>
              <a:buFont typeface="Arial" panose="020B0604020202020204" pitchFamily="34" charset="0"/>
              <a:buChar char="•"/>
            </a:pPr>
            <a:r>
              <a:rPr lang="en-US" dirty="0"/>
              <a:t>        'data': [</a:t>
            </a:r>
          </a:p>
          <a:p>
            <a:pPr>
              <a:buFont typeface="Arial" panose="020B0604020202020204" pitchFamily="34" charset="0"/>
              <a:buChar char="•"/>
            </a:pPr>
            <a:r>
              <a:rPr lang="en-US" dirty="0"/>
              <a:t>            {'x': ['January', 'February', 'March'], 'y': [20000, 30000, 50000], 'type': 'line', 'name': 'Sales'},</a:t>
            </a:r>
          </a:p>
          <a:p>
            <a:pPr>
              <a:buFont typeface="Arial" panose="020B0604020202020204" pitchFamily="34" charset="0"/>
              <a:buChar char="•"/>
            </a:pPr>
            <a:r>
              <a:rPr lang="en-US" dirty="0"/>
              <a:t>        ],</a:t>
            </a:r>
          </a:p>
          <a:p>
            <a:pPr>
              <a:buFont typeface="Arial" panose="020B0604020202020204" pitchFamily="34" charset="0"/>
              <a:buChar char="•"/>
            </a:pPr>
            <a:r>
              <a:rPr lang="en-US" dirty="0"/>
              <a:t>        'layout': {</a:t>
            </a:r>
          </a:p>
          <a:p>
            <a:pPr>
              <a:buFont typeface="Arial" panose="020B0604020202020204" pitchFamily="34" charset="0"/>
              <a:buChar char="•"/>
            </a:pPr>
            <a:r>
              <a:rPr lang="en-US" dirty="0"/>
              <a:t>            'title': 'Sales Over Time'</a:t>
            </a:r>
          </a:p>
          <a:p>
            <a:pPr>
              <a:buFont typeface="Arial" panose="020B0604020202020204" pitchFamily="34" charset="0"/>
              <a:buChar char="•"/>
            </a:pPr>
            <a:r>
              <a:rPr lang="en-US" dirty="0"/>
              <a:t>        }</a:t>
            </a:r>
          </a:p>
          <a:p>
            <a:pPr>
              <a:buFont typeface="Arial" panose="020B0604020202020204" pitchFamily="34" charset="0"/>
              <a:buChar char="•"/>
            </a:pPr>
            <a:r>
              <a:rPr lang="en-US" dirty="0"/>
              <a:t>    }</a:t>
            </a:r>
          </a:p>
          <a:p>
            <a:pPr>
              <a:buFont typeface="Arial" panose="020B0604020202020204" pitchFamily="34" charset="0"/>
              <a:buChar char="•"/>
            </a:pPr>
            <a:r>
              <a:rPr lang="en-US" dirty="0"/>
              <a:t>)</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32195269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F4BED-C611-EAED-A632-376D778823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E5FFA5-238B-A3F3-0B06-750AA887E013}"/>
              </a:ext>
            </a:extLst>
          </p:cNvPr>
          <p:cNvSpPr>
            <a:spLocks noGrp="1"/>
          </p:cNvSpPr>
          <p:nvPr>
            <p:ph type="title"/>
          </p:nvPr>
        </p:nvSpPr>
        <p:spPr/>
        <p:txBody>
          <a:bodyPr/>
          <a:lstStyle/>
          <a:p>
            <a:r>
              <a:rPr lang="en-IN" dirty="0"/>
              <a:t>Dashboard Structure</a:t>
            </a:r>
          </a:p>
        </p:txBody>
      </p:sp>
      <p:sp>
        <p:nvSpPr>
          <p:cNvPr id="3" name="Content Placeholder 2">
            <a:extLst>
              <a:ext uri="{FF2B5EF4-FFF2-40B4-BE49-F238E27FC236}">
                <a16:creationId xmlns:a16="http://schemas.microsoft.com/office/drawing/2014/main" id="{8F955BD5-BA43-D04F-F977-C7973390D0F4}"/>
              </a:ext>
            </a:extLst>
          </p:cNvPr>
          <p:cNvSpPr>
            <a:spLocks noGrp="1"/>
          </p:cNvSpPr>
          <p:nvPr>
            <p:ph idx="1"/>
          </p:nvPr>
        </p:nvSpPr>
        <p:spPr/>
        <p:txBody>
          <a:bodyPr>
            <a:normAutofit fontScale="70000" lnSpcReduction="20000"/>
          </a:bodyPr>
          <a:lstStyle/>
          <a:p>
            <a:pPr>
              <a:buFont typeface="Arial" panose="020B0604020202020204" pitchFamily="34" charset="0"/>
              <a:buChar char="•"/>
            </a:pPr>
            <a:r>
              <a:rPr lang="en-US" b="1" dirty="0"/>
              <a:t>Bar Chart</a:t>
            </a:r>
            <a:r>
              <a:rPr lang="en-US" dirty="0"/>
              <a:t>: Visualize sales by category</a:t>
            </a:r>
          </a:p>
          <a:p>
            <a:pPr>
              <a:buFont typeface="Arial" panose="020B0604020202020204" pitchFamily="34" charset="0"/>
              <a:buChar char="•"/>
            </a:pPr>
            <a:r>
              <a:rPr lang="en-US" dirty="0" err="1"/>
              <a:t>dcc.Graph</a:t>
            </a:r>
            <a:r>
              <a:rPr lang="en-US" dirty="0"/>
              <a:t>(</a:t>
            </a:r>
          </a:p>
          <a:p>
            <a:pPr>
              <a:buFont typeface="Arial" panose="020B0604020202020204" pitchFamily="34" charset="0"/>
              <a:buChar char="•"/>
            </a:pPr>
            <a:r>
              <a:rPr lang="en-US" dirty="0"/>
              <a:t>    id='category-bar-chart',</a:t>
            </a:r>
          </a:p>
          <a:p>
            <a:pPr>
              <a:buFont typeface="Arial" panose="020B0604020202020204" pitchFamily="34" charset="0"/>
              <a:buChar char="•"/>
            </a:pPr>
            <a:r>
              <a:rPr lang="en-US" dirty="0"/>
              <a:t>    figure={</a:t>
            </a:r>
          </a:p>
          <a:p>
            <a:pPr>
              <a:buFont typeface="Arial" panose="020B0604020202020204" pitchFamily="34" charset="0"/>
              <a:buChar char="•"/>
            </a:pPr>
            <a:r>
              <a:rPr lang="en-US" dirty="0"/>
              <a:t>        'data': [</a:t>
            </a:r>
          </a:p>
          <a:p>
            <a:pPr>
              <a:buFont typeface="Arial" panose="020B0604020202020204" pitchFamily="34" charset="0"/>
              <a:buChar char="•"/>
            </a:pPr>
            <a:r>
              <a:rPr lang="en-US" dirty="0"/>
              <a:t>            {'x': ['Category A', 'Category B', 'Category C'], 'y': [150000, 200000, 250000], 'type': 'bar'},</a:t>
            </a:r>
          </a:p>
          <a:p>
            <a:pPr>
              <a:buFont typeface="Arial" panose="020B0604020202020204" pitchFamily="34" charset="0"/>
              <a:buChar char="•"/>
            </a:pPr>
            <a:r>
              <a:rPr lang="en-US" dirty="0"/>
              <a:t>        ],</a:t>
            </a:r>
          </a:p>
          <a:p>
            <a:pPr>
              <a:buFont typeface="Arial" panose="020B0604020202020204" pitchFamily="34" charset="0"/>
              <a:buChar char="•"/>
            </a:pPr>
            <a:r>
              <a:rPr lang="en-US" dirty="0"/>
              <a:t>        'layout': {</a:t>
            </a:r>
          </a:p>
          <a:p>
            <a:pPr>
              <a:buFont typeface="Arial" panose="020B0604020202020204" pitchFamily="34" charset="0"/>
              <a:buChar char="•"/>
            </a:pPr>
            <a:r>
              <a:rPr lang="en-US" dirty="0"/>
              <a:t>            'title': 'Sales by Category'</a:t>
            </a:r>
          </a:p>
          <a:p>
            <a:pPr>
              <a:buFont typeface="Arial" panose="020B0604020202020204" pitchFamily="34" charset="0"/>
              <a:buChar char="•"/>
            </a:pPr>
            <a:r>
              <a:rPr lang="en-US" dirty="0"/>
              <a:t>        }</a:t>
            </a:r>
          </a:p>
          <a:p>
            <a:pPr>
              <a:buFont typeface="Arial" panose="020B0604020202020204" pitchFamily="34" charset="0"/>
              <a:buChar char="•"/>
            </a:pPr>
            <a:r>
              <a:rPr lang="en-US" dirty="0"/>
              <a:t>    }</a:t>
            </a:r>
          </a:p>
          <a:p>
            <a:pPr>
              <a:buFont typeface="Arial" panose="020B0604020202020204" pitchFamily="34" charset="0"/>
              <a:buChar char="•"/>
            </a:pPr>
            <a:r>
              <a:rPr lang="en-US" dirty="0"/>
              <a:t>)</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11546675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EC64B-1FF3-4465-BCDA-7E85AD5A9E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33C50E-AEC9-1FBA-4269-3A2EFA31539D}"/>
              </a:ext>
            </a:extLst>
          </p:cNvPr>
          <p:cNvSpPr>
            <a:spLocks noGrp="1"/>
          </p:cNvSpPr>
          <p:nvPr>
            <p:ph type="title"/>
          </p:nvPr>
        </p:nvSpPr>
        <p:spPr/>
        <p:txBody>
          <a:bodyPr/>
          <a:lstStyle/>
          <a:p>
            <a:r>
              <a:rPr lang="en-IN" dirty="0"/>
              <a:t>Dashboard Structure</a:t>
            </a:r>
          </a:p>
        </p:txBody>
      </p:sp>
      <p:sp>
        <p:nvSpPr>
          <p:cNvPr id="3" name="Content Placeholder 2">
            <a:extLst>
              <a:ext uri="{FF2B5EF4-FFF2-40B4-BE49-F238E27FC236}">
                <a16:creationId xmlns:a16="http://schemas.microsoft.com/office/drawing/2014/main" id="{3129E287-2CF1-19E5-8683-6CBE3F3A93BE}"/>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IN" dirty="0"/>
              <a:t>Interactivity</a:t>
            </a:r>
          </a:p>
          <a:p>
            <a:pPr marL="0" indent="0">
              <a:buNone/>
            </a:pPr>
            <a:r>
              <a:rPr lang="en-US" sz="2000" b="1" dirty="0"/>
              <a:t>Dropdowns and Sliders</a:t>
            </a:r>
            <a:r>
              <a:rPr lang="en-US" sz="2000" dirty="0"/>
              <a:t>: Allow users to filter data based on categories or time periods.</a:t>
            </a:r>
          </a:p>
          <a:p>
            <a:pPr>
              <a:buFont typeface="Arial" panose="020B0604020202020204" pitchFamily="34" charset="0"/>
              <a:buChar char="•"/>
            </a:pPr>
            <a:r>
              <a:rPr lang="en-US" dirty="0" err="1"/>
              <a:t>dcc.Dropdown</a:t>
            </a:r>
            <a:r>
              <a:rPr lang="en-US" dirty="0"/>
              <a:t>(</a:t>
            </a:r>
          </a:p>
          <a:p>
            <a:pPr>
              <a:buFont typeface="Arial" panose="020B0604020202020204" pitchFamily="34" charset="0"/>
              <a:buChar char="•"/>
            </a:pPr>
            <a:r>
              <a:rPr lang="en-US" dirty="0"/>
              <a:t>    id='category-filter',</a:t>
            </a:r>
          </a:p>
          <a:p>
            <a:pPr>
              <a:buFont typeface="Arial" panose="020B0604020202020204" pitchFamily="34" charset="0"/>
              <a:buChar char="•"/>
            </a:pPr>
            <a:r>
              <a:rPr lang="en-US" dirty="0"/>
              <a:t>    options=[</a:t>
            </a:r>
          </a:p>
          <a:p>
            <a:pPr>
              <a:buFont typeface="Arial" panose="020B0604020202020204" pitchFamily="34" charset="0"/>
              <a:buChar char="•"/>
            </a:pPr>
            <a:r>
              <a:rPr lang="en-US" dirty="0"/>
              <a:t>        {'label': 'Category A', 'value': 'A'},</a:t>
            </a:r>
          </a:p>
          <a:p>
            <a:pPr>
              <a:buFont typeface="Arial" panose="020B0604020202020204" pitchFamily="34" charset="0"/>
              <a:buChar char="•"/>
            </a:pPr>
            <a:r>
              <a:rPr lang="en-US" dirty="0"/>
              <a:t>        {'label': 'Category B', 'value': 'B'},</a:t>
            </a:r>
          </a:p>
          <a:p>
            <a:pPr>
              <a:buFont typeface="Arial" panose="020B0604020202020204" pitchFamily="34" charset="0"/>
              <a:buChar char="•"/>
            </a:pPr>
            <a:r>
              <a:rPr lang="en-US" dirty="0"/>
              <a:t>        {'label': 'Category C', 'value': 'C'}</a:t>
            </a:r>
          </a:p>
          <a:p>
            <a:pPr>
              <a:buFont typeface="Arial" panose="020B0604020202020204" pitchFamily="34" charset="0"/>
              <a:buChar char="•"/>
            </a:pPr>
            <a:r>
              <a:rPr lang="en-US" dirty="0"/>
              <a:t>    ],</a:t>
            </a:r>
          </a:p>
          <a:p>
            <a:pPr>
              <a:buFont typeface="Arial" panose="020B0604020202020204" pitchFamily="34" charset="0"/>
              <a:buChar char="•"/>
            </a:pPr>
            <a:r>
              <a:rPr lang="en-US" dirty="0"/>
              <a:t>    value='A'</a:t>
            </a:r>
          </a:p>
          <a:p>
            <a:pPr>
              <a:buFont typeface="Arial" panose="020B0604020202020204" pitchFamily="34" charset="0"/>
              <a:buChar char="•"/>
            </a:pPr>
            <a:r>
              <a:rPr lang="en-US" dirty="0"/>
              <a:t>)</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19942293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BE9A36-AC3B-23C6-7105-075299FECE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A10C32-4BC0-04C9-767D-1B084B1E6FE8}"/>
              </a:ext>
            </a:extLst>
          </p:cNvPr>
          <p:cNvSpPr>
            <a:spLocks noGrp="1"/>
          </p:cNvSpPr>
          <p:nvPr>
            <p:ph type="title"/>
          </p:nvPr>
        </p:nvSpPr>
        <p:spPr/>
        <p:txBody>
          <a:bodyPr/>
          <a:lstStyle/>
          <a:p>
            <a:r>
              <a:rPr lang="en-IN" dirty="0"/>
              <a:t>Dashboard Structure</a:t>
            </a:r>
          </a:p>
        </p:txBody>
      </p:sp>
      <p:sp>
        <p:nvSpPr>
          <p:cNvPr id="3" name="Content Placeholder 2">
            <a:extLst>
              <a:ext uri="{FF2B5EF4-FFF2-40B4-BE49-F238E27FC236}">
                <a16:creationId xmlns:a16="http://schemas.microsoft.com/office/drawing/2014/main" id="{B2807594-9CF7-A6C5-24DE-A47F2D0EE407}"/>
              </a:ext>
            </a:extLst>
          </p:cNvPr>
          <p:cNvSpPr>
            <a:spLocks noGrp="1"/>
          </p:cNvSpPr>
          <p:nvPr>
            <p:ph idx="1"/>
          </p:nvPr>
        </p:nvSpPr>
        <p:spPr/>
        <p:txBody>
          <a:bodyPr>
            <a:normAutofit/>
          </a:bodyPr>
          <a:lstStyle/>
          <a:p>
            <a:r>
              <a:rPr lang="en-US" b="1" dirty="0"/>
              <a:t>Conclusion and Insights</a:t>
            </a:r>
            <a:endParaRPr lang="en-US" dirty="0"/>
          </a:p>
          <a:p>
            <a:pPr>
              <a:buFont typeface="Arial" panose="020B0604020202020204" pitchFamily="34" charset="0"/>
              <a:buChar char="•"/>
            </a:pPr>
            <a:r>
              <a:rPr lang="en-US" dirty="0"/>
              <a:t>Summarize key insights derived from the dashboard, such as:</a:t>
            </a:r>
          </a:p>
          <a:p>
            <a:pPr marL="742950" lvl="1" indent="-285750">
              <a:buFont typeface="Arial" panose="020B0604020202020204" pitchFamily="34" charset="0"/>
              <a:buChar char="•"/>
            </a:pPr>
            <a:r>
              <a:rPr lang="en-US" dirty="0"/>
              <a:t>Trends in sales over the last few months.</a:t>
            </a:r>
          </a:p>
          <a:p>
            <a:pPr marL="742950" lvl="1" indent="-285750">
              <a:buFont typeface="Arial" panose="020B0604020202020204" pitchFamily="34" charset="0"/>
              <a:buChar char="•"/>
            </a:pPr>
            <a:r>
              <a:rPr lang="en-US" dirty="0"/>
              <a:t>Categories contributing the most to overall sales.</a:t>
            </a:r>
          </a:p>
          <a:p>
            <a:pPr marL="742950" lvl="1" indent="-285750">
              <a:buFont typeface="Arial" panose="020B0604020202020204" pitchFamily="34" charset="0"/>
              <a:buChar char="•"/>
            </a:pPr>
            <a:r>
              <a:rPr lang="en-US" dirty="0"/>
              <a:t>Recommendations based on data insights.</a:t>
            </a:r>
          </a:p>
        </p:txBody>
      </p:sp>
    </p:spTree>
    <p:extLst>
      <p:ext uri="{BB962C8B-B14F-4D97-AF65-F5344CB8AC3E}">
        <p14:creationId xmlns:p14="http://schemas.microsoft.com/office/powerpoint/2010/main" val="41331311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10BB5-8160-5A0B-9C5D-C492B3D08FF5}"/>
              </a:ext>
            </a:extLst>
          </p:cNvPr>
          <p:cNvSpPr>
            <a:spLocks noGrp="1"/>
          </p:cNvSpPr>
          <p:nvPr>
            <p:ph type="title"/>
          </p:nvPr>
        </p:nvSpPr>
        <p:spPr>
          <a:xfrm>
            <a:off x="838200" y="180869"/>
            <a:ext cx="10515600" cy="726256"/>
          </a:xfrm>
        </p:spPr>
        <p:txBody>
          <a:bodyPr/>
          <a:lstStyle/>
          <a:p>
            <a:r>
              <a:rPr lang="en-IN" dirty="0"/>
              <a:t>Data Collection</a:t>
            </a:r>
          </a:p>
        </p:txBody>
      </p:sp>
      <p:sp>
        <p:nvSpPr>
          <p:cNvPr id="4" name="Rectangle 1">
            <a:extLst>
              <a:ext uri="{FF2B5EF4-FFF2-40B4-BE49-F238E27FC236}">
                <a16:creationId xmlns:a16="http://schemas.microsoft.com/office/drawing/2014/main" id="{F78B7590-2B3A-DB4B-3086-A202A88A8ED3}"/>
              </a:ext>
            </a:extLst>
          </p:cNvPr>
          <p:cNvSpPr>
            <a:spLocks noGrp="1" noChangeArrowheads="1"/>
          </p:cNvSpPr>
          <p:nvPr>
            <p:ph idx="1"/>
          </p:nvPr>
        </p:nvSpPr>
        <p:spPr bwMode="auto">
          <a:xfrm>
            <a:off x="838200" y="827103"/>
            <a:ext cx="10685207"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lang="en-US" sz="1600" dirty="0">
                <a:latin typeface="Times New Roman" panose="02020603050405020304" pitchFamily="18" charset="0"/>
                <a:cs typeface="Times New Roman" panose="02020603050405020304" pitchFamily="18" charset="0"/>
              </a:rPr>
              <a:t>Data collection in the context of images involves gathering visual information for various purposes, such as research, machine learning model training, or analysis. Here’s a detailed explanation:</a:t>
            </a:r>
            <a:endParaRPr kumimoji="0" lang="en-US" altLang="en-US" sz="16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id="{A9649376-D1F6-AE94-B63C-C05D45C1ED72}"/>
              </a:ext>
            </a:extLst>
          </p:cNvPr>
          <p:cNvSpPr txBox="1">
            <a:spLocks/>
          </p:cNvSpPr>
          <p:nvPr/>
        </p:nvSpPr>
        <p:spPr>
          <a:xfrm>
            <a:off x="838200" y="1411878"/>
            <a:ext cx="10515600" cy="406164"/>
          </a:xfrm>
          <a:prstGeom prst="rect">
            <a:avLst/>
          </a:prstGeom>
        </p:spPr>
        <p:txBody>
          <a:bodyPr vert="horz" lIns="91440" tIns="45720" rIns="91440" bIns="45720" rtlCol="0" anchor="ctr">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200" dirty="0"/>
              <a:t>Steps in Data Collection</a:t>
            </a:r>
          </a:p>
        </p:txBody>
      </p:sp>
      <p:sp>
        <p:nvSpPr>
          <p:cNvPr id="6" name="Rectangle 1">
            <a:extLst>
              <a:ext uri="{FF2B5EF4-FFF2-40B4-BE49-F238E27FC236}">
                <a16:creationId xmlns:a16="http://schemas.microsoft.com/office/drawing/2014/main" id="{D6DA2AA5-8271-9282-BAF7-5770AA7FDE83}"/>
              </a:ext>
            </a:extLst>
          </p:cNvPr>
          <p:cNvSpPr txBox="1">
            <a:spLocks noChangeArrowheads="1"/>
          </p:cNvSpPr>
          <p:nvPr/>
        </p:nvSpPr>
        <p:spPr bwMode="auto">
          <a:xfrm>
            <a:off x="838200" y="1765722"/>
            <a:ext cx="6083709" cy="50116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ctr" anchorCtr="0" compatLnSpc="1">
            <a:prstTxWarp prst="textNoShape">
              <a:avLst/>
            </a:prstTxWarp>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eaLnBrk="0" fontAlgn="base" hangingPunct="0">
              <a:lnSpc>
                <a:spcPct val="100000"/>
              </a:lnSpc>
              <a:spcBef>
                <a:spcPct val="0"/>
              </a:spcBef>
              <a:spcAft>
                <a:spcPct val="0"/>
              </a:spcAft>
              <a:buFont typeface="Arial" panose="020B0604020202020204" pitchFamily="34" charset="0"/>
              <a:buAutoNum type="arabicPeriod"/>
            </a:pPr>
            <a:r>
              <a:rPr lang="en-IN" sz="1100" b="1" dirty="0"/>
              <a:t>Define Objectives</a:t>
            </a:r>
            <a:r>
              <a:rPr lang="en-IN" sz="1100" dirty="0"/>
              <a:t>:</a:t>
            </a:r>
          </a:p>
          <a:p>
            <a:pPr eaLnBrk="0" fontAlgn="base" hangingPunct="0">
              <a:lnSpc>
                <a:spcPct val="100000"/>
              </a:lnSpc>
              <a:spcBef>
                <a:spcPct val="0"/>
              </a:spcBef>
              <a:spcAft>
                <a:spcPct val="0"/>
              </a:spcAft>
            </a:pPr>
            <a:r>
              <a:rPr lang="en-US" sz="1100" dirty="0"/>
              <a:t>Determine the purpose of data collection (e.g., training an AI model, conducting research, or analyzing trends).</a:t>
            </a:r>
          </a:p>
          <a:p>
            <a:pPr marL="0" indent="0">
              <a:lnSpc>
                <a:spcPct val="100000"/>
              </a:lnSpc>
              <a:buNone/>
            </a:pPr>
            <a:r>
              <a:rPr lang="en-US" sz="1100" b="1" dirty="0"/>
              <a:t>2.     Identify Sources</a:t>
            </a:r>
            <a:r>
              <a:rPr lang="en-US" sz="1100" dirty="0"/>
              <a:t>:</a:t>
            </a:r>
          </a:p>
          <a:p>
            <a:pPr>
              <a:lnSpc>
                <a:spcPct val="100000"/>
              </a:lnSpc>
              <a:buFont typeface="Arial" panose="020B0604020202020204" pitchFamily="34" charset="0"/>
              <a:buChar char="•"/>
            </a:pPr>
            <a:r>
              <a:rPr lang="en-US" sz="1100" dirty="0"/>
              <a:t>Select the sources from which images will be collected. Sources can include:</a:t>
            </a:r>
          </a:p>
          <a:p>
            <a:pPr marL="742950" lvl="1" indent="-285750">
              <a:lnSpc>
                <a:spcPct val="100000"/>
              </a:lnSpc>
              <a:buFont typeface="Arial" panose="020B0604020202020204" pitchFamily="34" charset="0"/>
              <a:buChar char="•"/>
            </a:pPr>
            <a:r>
              <a:rPr lang="en-US" sz="1100" b="1" dirty="0"/>
              <a:t>Public datasets</a:t>
            </a:r>
            <a:r>
              <a:rPr lang="en-US" sz="1100" dirty="0"/>
              <a:t>: Existing repositories (like ImageNet, COCO, or Open Images).</a:t>
            </a:r>
          </a:p>
          <a:p>
            <a:pPr marL="742950" lvl="1" indent="-285750">
              <a:lnSpc>
                <a:spcPct val="100000"/>
              </a:lnSpc>
              <a:buFont typeface="Arial" panose="020B0604020202020204" pitchFamily="34" charset="0"/>
              <a:buChar char="•"/>
            </a:pPr>
            <a:r>
              <a:rPr lang="en-US" sz="1100" b="1" dirty="0"/>
              <a:t>Web scraping</a:t>
            </a:r>
            <a:r>
              <a:rPr lang="en-US" sz="1100" dirty="0"/>
              <a:t>: Using tools to extract images from websites.</a:t>
            </a:r>
          </a:p>
          <a:p>
            <a:pPr marL="742950" lvl="1" indent="-285750">
              <a:lnSpc>
                <a:spcPct val="100000"/>
              </a:lnSpc>
              <a:buFont typeface="Arial" panose="020B0604020202020204" pitchFamily="34" charset="0"/>
              <a:buChar char="•"/>
            </a:pPr>
            <a:r>
              <a:rPr lang="en-US" sz="1100" b="1" dirty="0"/>
              <a:t>Surveys and </a:t>
            </a:r>
            <a:r>
              <a:rPr lang="en-US" sz="1000" b="1" dirty="0"/>
              <a:t>user</a:t>
            </a:r>
            <a:r>
              <a:rPr lang="en-US" sz="1100" b="1" dirty="0"/>
              <a:t> submissions</a:t>
            </a:r>
            <a:r>
              <a:rPr lang="en-US" sz="1100" dirty="0"/>
              <a:t>: Collecting images directly from users.</a:t>
            </a:r>
          </a:p>
          <a:p>
            <a:pPr marL="742950" lvl="1" indent="-285750">
              <a:lnSpc>
                <a:spcPct val="100000"/>
              </a:lnSpc>
              <a:buFont typeface="Arial" panose="020B0604020202020204" pitchFamily="34" charset="0"/>
              <a:buChar char="•"/>
            </a:pPr>
            <a:r>
              <a:rPr lang="en-US" sz="1100" b="1" dirty="0"/>
              <a:t>Sensors or cameras</a:t>
            </a:r>
            <a:r>
              <a:rPr lang="en-US" sz="1100" dirty="0"/>
              <a:t>: Capturing images in real-time for specific applications.</a:t>
            </a:r>
          </a:p>
          <a:p>
            <a:pPr marL="0" indent="0" eaLnBrk="0" fontAlgn="base" hangingPunct="0">
              <a:lnSpc>
                <a:spcPct val="100000"/>
              </a:lnSpc>
              <a:spcBef>
                <a:spcPct val="0"/>
              </a:spcBef>
              <a:spcAft>
                <a:spcPct val="0"/>
              </a:spcAft>
              <a:buNone/>
            </a:pPr>
            <a:r>
              <a:rPr lang="en-IN" sz="1100" dirty="0"/>
              <a:t>3. </a:t>
            </a:r>
            <a:r>
              <a:rPr lang="en-IN" sz="1100" b="1" dirty="0"/>
              <a:t>Data Annotation:</a:t>
            </a:r>
          </a:p>
          <a:p>
            <a:pPr>
              <a:lnSpc>
                <a:spcPct val="100000"/>
              </a:lnSpc>
              <a:buFont typeface="Arial" panose="020B0604020202020204" pitchFamily="34" charset="0"/>
              <a:buChar char="•"/>
            </a:pPr>
            <a:r>
              <a:rPr lang="en-US" sz="900" dirty="0"/>
              <a:t>Annotate images, if necessary, especially for machine learning. This can include: Labeling objects within images.</a:t>
            </a:r>
          </a:p>
          <a:p>
            <a:pPr>
              <a:lnSpc>
                <a:spcPct val="100000"/>
              </a:lnSpc>
              <a:buFont typeface="Arial" panose="020B0604020202020204" pitchFamily="34" charset="0"/>
              <a:buChar char="•"/>
            </a:pPr>
            <a:r>
              <a:rPr lang="en-US" sz="900" dirty="0"/>
              <a:t>Classifying images based on categories.</a:t>
            </a:r>
          </a:p>
          <a:p>
            <a:pPr>
              <a:lnSpc>
                <a:spcPct val="100000"/>
              </a:lnSpc>
              <a:buFont typeface="Arial" panose="020B0604020202020204" pitchFamily="34" charset="0"/>
              <a:buChar char="•"/>
            </a:pPr>
            <a:r>
              <a:rPr lang="en-US" sz="900" dirty="0"/>
              <a:t>Providing bounding boxes or segmentation masks.</a:t>
            </a:r>
          </a:p>
          <a:p>
            <a:pPr marL="0" indent="0" eaLnBrk="0" fontAlgn="base" hangingPunct="0">
              <a:lnSpc>
                <a:spcPct val="100000"/>
              </a:lnSpc>
              <a:spcBef>
                <a:spcPct val="0"/>
              </a:spcBef>
              <a:spcAft>
                <a:spcPct val="0"/>
              </a:spcAft>
              <a:buNone/>
            </a:pPr>
            <a:r>
              <a:rPr lang="en-IN" sz="1100" dirty="0"/>
              <a:t>4. </a:t>
            </a:r>
            <a:r>
              <a:rPr lang="en-IN" sz="900" b="1" dirty="0"/>
              <a:t>Ensure Diversity and Quality</a:t>
            </a:r>
            <a:r>
              <a:rPr lang="en-IN" sz="900" dirty="0"/>
              <a:t>:</a:t>
            </a:r>
            <a:endParaRPr lang="en-IN" sz="1100" dirty="0"/>
          </a:p>
          <a:p>
            <a:pPr>
              <a:lnSpc>
                <a:spcPct val="100000"/>
              </a:lnSpc>
              <a:buFont typeface="Arial" panose="020B0604020202020204" pitchFamily="34" charset="0"/>
              <a:buChar char="•"/>
            </a:pPr>
            <a:r>
              <a:rPr lang="en-US" sz="900" dirty="0"/>
              <a:t>Collect a diverse set of images to ensure that the model can generalize well. Check for: Variability in lighting, angles, and backgrounds.</a:t>
            </a:r>
          </a:p>
          <a:p>
            <a:pPr marL="0" indent="0" eaLnBrk="0" fontAlgn="base" hangingPunct="0">
              <a:lnSpc>
                <a:spcPct val="100000"/>
              </a:lnSpc>
              <a:spcBef>
                <a:spcPct val="0"/>
              </a:spcBef>
              <a:spcAft>
                <a:spcPct val="0"/>
              </a:spcAft>
              <a:buNone/>
            </a:pPr>
            <a:r>
              <a:rPr lang="en-IN" sz="1100" dirty="0"/>
              <a:t>5. </a:t>
            </a:r>
            <a:r>
              <a:rPr lang="en-IN" sz="900" b="1" dirty="0"/>
              <a:t>Data Privacy and Ethics</a:t>
            </a:r>
            <a:r>
              <a:rPr lang="en-IN" sz="900" dirty="0"/>
              <a:t>:</a:t>
            </a:r>
            <a:endParaRPr lang="en-IN" sz="1100" dirty="0"/>
          </a:p>
          <a:p>
            <a:pPr marL="0" indent="0" eaLnBrk="0" fontAlgn="base" hangingPunct="0">
              <a:lnSpc>
                <a:spcPct val="100000"/>
              </a:lnSpc>
              <a:spcBef>
                <a:spcPct val="0"/>
              </a:spcBef>
              <a:spcAft>
                <a:spcPct val="0"/>
              </a:spcAft>
              <a:buNone/>
            </a:pPr>
            <a:r>
              <a:rPr lang="en-US" sz="900" dirty="0"/>
              <a:t>Be mindful of privacy concerns. Ensure compliance with data protection regulations (like GDPR) when collecting images, especially those containing people.</a:t>
            </a:r>
            <a:endParaRPr lang="en-IN" sz="1100" dirty="0"/>
          </a:p>
          <a:p>
            <a:pPr marL="0" indent="0" eaLnBrk="0" fontAlgn="base" hangingPunct="0">
              <a:lnSpc>
                <a:spcPct val="100000"/>
              </a:lnSpc>
              <a:spcBef>
                <a:spcPct val="0"/>
              </a:spcBef>
              <a:spcAft>
                <a:spcPct val="0"/>
              </a:spcAft>
              <a:buNone/>
            </a:pPr>
            <a:r>
              <a:rPr lang="en-IN" sz="1100" dirty="0"/>
              <a:t>6. </a:t>
            </a:r>
            <a:r>
              <a:rPr lang="en-IN" sz="900" b="1" dirty="0"/>
              <a:t>Storage and Management</a:t>
            </a:r>
            <a:r>
              <a:rPr lang="en-IN" sz="900" dirty="0"/>
              <a:t>:</a:t>
            </a:r>
            <a:endParaRPr lang="en-IN" sz="1100" dirty="0"/>
          </a:p>
          <a:p>
            <a:pPr marL="0" indent="0" eaLnBrk="0" fontAlgn="base" hangingPunct="0">
              <a:lnSpc>
                <a:spcPct val="100000"/>
              </a:lnSpc>
              <a:spcBef>
                <a:spcPct val="0"/>
              </a:spcBef>
              <a:spcAft>
                <a:spcPct val="0"/>
              </a:spcAft>
              <a:buNone/>
            </a:pPr>
            <a:r>
              <a:rPr lang="en-US" sz="900" dirty="0"/>
              <a:t>Organize and store collected images systematically for easy access and analysis. Consider using cloud storage or databases, ensuring efficient retrieval.</a:t>
            </a:r>
            <a:endParaRPr lang="en-IN" sz="1100" dirty="0"/>
          </a:p>
          <a:p>
            <a:pPr marL="0" indent="0" eaLnBrk="0" fontAlgn="base" hangingPunct="0">
              <a:lnSpc>
                <a:spcPct val="100000"/>
              </a:lnSpc>
              <a:spcBef>
                <a:spcPct val="0"/>
              </a:spcBef>
              <a:spcAft>
                <a:spcPct val="0"/>
              </a:spcAft>
              <a:buNone/>
            </a:pPr>
            <a:r>
              <a:rPr lang="en-IN" sz="1100" dirty="0"/>
              <a:t>7. </a:t>
            </a:r>
            <a:r>
              <a:rPr lang="en-IN" sz="900" b="1" dirty="0"/>
              <a:t>Preprocessing</a:t>
            </a:r>
            <a:r>
              <a:rPr lang="en-IN" sz="900" dirty="0"/>
              <a:t>:</a:t>
            </a:r>
            <a:endParaRPr lang="en-IN" sz="1100" dirty="0"/>
          </a:p>
          <a:p>
            <a:pPr marL="0" indent="0" eaLnBrk="0" fontAlgn="base" hangingPunct="0">
              <a:lnSpc>
                <a:spcPct val="100000"/>
              </a:lnSpc>
              <a:spcBef>
                <a:spcPct val="0"/>
              </a:spcBef>
              <a:spcAft>
                <a:spcPct val="0"/>
              </a:spcAft>
              <a:buNone/>
            </a:pPr>
            <a:r>
              <a:rPr lang="en-US" sz="900" dirty="0"/>
              <a:t>Before using images for analysis or model training, preprocess them to standardize sizes, formats, or enhance quality (e.g., normalization, resizing).</a:t>
            </a:r>
            <a:endParaRPr lang="en-IN" sz="1100" dirty="0"/>
          </a:p>
        </p:txBody>
      </p:sp>
      <p:pic>
        <p:nvPicPr>
          <p:cNvPr id="11" name="Picture 10">
            <a:extLst>
              <a:ext uri="{FF2B5EF4-FFF2-40B4-BE49-F238E27FC236}">
                <a16:creationId xmlns:a16="http://schemas.microsoft.com/office/drawing/2014/main" id="{3D5332E3-C3AD-3108-8BC1-76EDE6B4ED42}"/>
              </a:ext>
            </a:extLst>
          </p:cNvPr>
          <p:cNvPicPr>
            <a:picLocks noChangeAspect="1"/>
          </p:cNvPicPr>
          <p:nvPr/>
        </p:nvPicPr>
        <p:blipFill>
          <a:blip r:embed="rId2"/>
          <a:stretch>
            <a:fillRect/>
          </a:stretch>
        </p:blipFill>
        <p:spPr>
          <a:xfrm>
            <a:off x="6921909" y="1765722"/>
            <a:ext cx="4744066" cy="4744066"/>
          </a:xfrm>
          <a:prstGeom prst="rect">
            <a:avLst/>
          </a:prstGeom>
        </p:spPr>
      </p:pic>
    </p:spTree>
    <p:extLst>
      <p:ext uri="{BB962C8B-B14F-4D97-AF65-F5344CB8AC3E}">
        <p14:creationId xmlns:p14="http://schemas.microsoft.com/office/powerpoint/2010/main" val="29283978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D6642-C921-F796-404C-570E3DEC3625}"/>
              </a:ext>
            </a:extLst>
          </p:cNvPr>
          <p:cNvSpPr>
            <a:spLocks noGrp="1"/>
          </p:cNvSpPr>
          <p:nvPr>
            <p:ph type="title"/>
          </p:nvPr>
        </p:nvSpPr>
        <p:spPr/>
        <p:txBody>
          <a:bodyPr/>
          <a:lstStyle/>
          <a:p>
            <a:r>
              <a:rPr lang="en-US" dirty="0"/>
              <a:t>Example Code for a Basic Dash App</a:t>
            </a:r>
            <a:endParaRPr lang="en-IN" dirty="0"/>
          </a:p>
        </p:txBody>
      </p:sp>
      <p:sp>
        <p:nvSpPr>
          <p:cNvPr id="3" name="Content Placeholder 2">
            <a:extLst>
              <a:ext uri="{FF2B5EF4-FFF2-40B4-BE49-F238E27FC236}">
                <a16:creationId xmlns:a16="http://schemas.microsoft.com/office/drawing/2014/main" id="{34AC9A3F-3A17-65E2-43DD-D56AD8EFD4D5}"/>
              </a:ext>
            </a:extLst>
          </p:cNvPr>
          <p:cNvSpPr>
            <a:spLocks noGrp="1"/>
          </p:cNvSpPr>
          <p:nvPr>
            <p:ph sz="half" idx="1"/>
          </p:nvPr>
        </p:nvSpPr>
        <p:spPr/>
        <p:txBody>
          <a:bodyPr>
            <a:normAutofit fontScale="55000" lnSpcReduction="20000"/>
          </a:bodyPr>
          <a:lstStyle/>
          <a:p>
            <a:r>
              <a:rPr lang="en-IN" dirty="0"/>
              <a:t>import dash</a:t>
            </a:r>
          </a:p>
          <a:p>
            <a:r>
              <a:rPr lang="en-IN" dirty="0"/>
              <a:t> from dash import dcc, html </a:t>
            </a:r>
          </a:p>
          <a:p>
            <a:r>
              <a:rPr lang="en-IN" dirty="0"/>
              <a:t>import </a:t>
            </a:r>
            <a:r>
              <a:rPr lang="en-IN" dirty="0" err="1"/>
              <a:t>plotly.graph_objs</a:t>
            </a:r>
            <a:r>
              <a:rPr lang="en-IN" dirty="0"/>
              <a:t> as go </a:t>
            </a:r>
          </a:p>
          <a:p>
            <a:r>
              <a:rPr lang="en-IN" dirty="0"/>
              <a:t>app = </a:t>
            </a:r>
            <a:r>
              <a:rPr lang="en-IN" dirty="0" err="1"/>
              <a:t>dash.Dash</a:t>
            </a:r>
            <a:r>
              <a:rPr lang="en-IN" dirty="0"/>
              <a:t>(__name__) </a:t>
            </a:r>
          </a:p>
          <a:p>
            <a:r>
              <a:rPr lang="en-IN" dirty="0" err="1"/>
              <a:t>app.layout</a:t>
            </a:r>
            <a:r>
              <a:rPr lang="en-IN" dirty="0"/>
              <a:t> = </a:t>
            </a:r>
            <a:r>
              <a:rPr lang="en-IN" dirty="0" err="1"/>
              <a:t>html.Div</a:t>
            </a:r>
            <a:r>
              <a:rPr lang="en-IN" dirty="0"/>
              <a:t>([</a:t>
            </a:r>
          </a:p>
          <a:p>
            <a:r>
              <a:rPr lang="en-IN" dirty="0"/>
              <a:t> html.H1('Sales Data Dashboard'), </a:t>
            </a:r>
            <a:r>
              <a:rPr lang="en-IN" dirty="0" err="1"/>
              <a:t>html.Div</a:t>
            </a:r>
            <a:r>
              <a:rPr lang="en-IN" dirty="0"/>
              <a:t>(id='key-metrics', children=[ html.H3('Total Sales: $500,000'), html.H3('Average Sales: $50,000'), html.H3('Number of Transactions: 10,000') ]), </a:t>
            </a:r>
          </a:p>
          <a:p>
            <a:r>
              <a:rPr lang="en-IN" dirty="0" err="1"/>
              <a:t>dcc.Graph</a:t>
            </a:r>
            <a:r>
              <a:rPr lang="en-IN" dirty="0"/>
              <a:t>( </a:t>
            </a:r>
          </a:p>
          <a:p>
            <a:r>
              <a:rPr lang="en-IN" dirty="0"/>
              <a:t>id='time-series-chart’, </a:t>
            </a:r>
          </a:p>
          <a:p>
            <a:r>
              <a:rPr lang="en-IN" dirty="0"/>
              <a:t>figure={</a:t>
            </a:r>
          </a:p>
          <a:p>
            <a:r>
              <a:rPr lang="en-IN" dirty="0"/>
              <a:t> 'data': [ </a:t>
            </a:r>
          </a:p>
          <a:p>
            <a:r>
              <a:rPr lang="en-IN" dirty="0" err="1"/>
              <a:t>go.Scatter</a:t>
            </a:r>
            <a:r>
              <a:rPr lang="en-IN" dirty="0"/>
              <a:t>(x=['January', 'February', 'March'], y=[20000, 30000, 50000], mode='</a:t>
            </a:r>
            <a:r>
              <a:rPr lang="en-IN" dirty="0" err="1"/>
              <a:t>lines+markers</a:t>
            </a:r>
            <a:r>
              <a:rPr lang="en-IN" dirty="0"/>
              <a:t>', name='Sales') ], 'layout': { 'title': 'Sales Over Time' } } ),</a:t>
            </a:r>
          </a:p>
        </p:txBody>
      </p:sp>
      <p:sp>
        <p:nvSpPr>
          <p:cNvPr id="4" name="Content Placeholder 3">
            <a:extLst>
              <a:ext uri="{FF2B5EF4-FFF2-40B4-BE49-F238E27FC236}">
                <a16:creationId xmlns:a16="http://schemas.microsoft.com/office/drawing/2014/main" id="{395E8CD2-CBCD-0AC1-7DE1-CF9784FFE800}"/>
              </a:ext>
            </a:extLst>
          </p:cNvPr>
          <p:cNvSpPr>
            <a:spLocks noGrp="1"/>
          </p:cNvSpPr>
          <p:nvPr>
            <p:ph sz="half" idx="2"/>
          </p:nvPr>
        </p:nvSpPr>
        <p:spPr/>
        <p:txBody>
          <a:bodyPr>
            <a:normAutofit fontScale="55000" lnSpcReduction="20000"/>
          </a:bodyPr>
          <a:lstStyle/>
          <a:p>
            <a:r>
              <a:rPr lang="en-IN" dirty="0" err="1"/>
              <a:t>dcc.Graph</a:t>
            </a:r>
            <a:r>
              <a:rPr lang="en-IN" dirty="0"/>
              <a:t>(</a:t>
            </a:r>
          </a:p>
          <a:p>
            <a:r>
              <a:rPr lang="en-IN" dirty="0"/>
              <a:t> id='category-bar-chart’, </a:t>
            </a:r>
          </a:p>
          <a:p>
            <a:r>
              <a:rPr lang="en-IN" dirty="0"/>
              <a:t>figure={ </a:t>
            </a:r>
          </a:p>
          <a:p>
            <a:r>
              <a:rPr lang="en-IN" dirty="0"/>
              <a:t>'data': [ </a:t>
            </a:r>
          </a:p>
          <a:p>
            <a:r>
              <a:rPr lang="en-IN" dirty="0" err="1"/>
              <a:t>go.Bar</a:t>
            </a:r>
            <a:r>
              <a:rPr lang="en-IN" dirty="0"/>
              <a:t>(x=['Category A', 'Category B', 'Category C'], y=[150000, 200000, 250000]) </a:t>
            </a:r>
            <a:r>
              <a:rPr lang="en-IN"/>
              <a:t>], </a:t>
            </a:r>
          </a:p>
          <a:p>
            <a:r>
              <a:rPr lang="en-IN"/>
              <a:t>'layout</a:t>
            </a:r>
            <a:r>
              <a:rPr lang="en-IN" dirty="0"/>
              <a:t>': { 'title': 'Sales by Category' } } ) ]) if __name__ == '__main__': </a:t>
            </a:r>
            <a:r>
              <a:rPr lang="en-IN" dirty="0" err="1"/>
              <a:t>app.run_server</a:t>
            </a:r>
            <a:r>
              <a:rPr lang="en-IN" dirty="0"/>
              <a:t>(debug=True)</a:t>
            </a:r>
          </a:p>
        </p:txBody>
      </p:sp>
    </p:spTree>
    <p:extLst>
      <p:ext uri="{BB962C8B-B14F-4D97-AF65-F5344CB8AC3E}">
        <p14:creationId xmlns:p14="http://schemas.microsoft.com/office/powerpoint/2010/main" val="42231462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310AA-FAE0-877A-D698-A76398B450AB}"/>
              </a:ext>
            </a:extLst>
          </p:cNvPr>
          <p:cNvSpPr>
            <a:spLocks noGrp="1"/>
          </p:cNvSpPr>
          <p:nvPr>
            <p:ph type="title"/>
          </p:nvPr>
        </p:nvSpPr>
        <p:spPr/>
        <p:txBody>
          <a:bodyPr/>
          <a:lstStyle/>
          <a:p>
            <a:r>
              <a:rPr lang="en-US" dirty="0"/>
              <a:t>Predictive analysis</a:t>
            </a:r>
          </a:p>
        </p:txBody>
      </p:sp>
      <p:sp>
        <p:nvSpPr>
          <p:cNvPr id="3" name="Content Placeholder 2">
            <a:extLst>
              <a:ext uri="{FF2B5EF4-FFF2-40B4-BE49-F238E27FC236}">
                <a16:creationId xmlns:a16="http://schemas.microsoft.com/office/drawing/2014/main" id="{D6FA9370-3932-F409-BB32-C8732E89A0D9}"/>
              </a:ext>
            </a:extLst>
          </p:cNvPr>
          <p:cNvSpPr>
            <a:spLocks noGrp="1"/>
          </p:cNvSpPr>
          <p:nvPr>
            <p:ph idx="1"/>
          </p:nvPr>
        </p:nvSpPr>
        <p:spPr/>
        <p:txBody>
          <a:bodyPr vert="horz" lIns="91440" tIns="45720" rIns="91440" bIns="45720" rtlCol="0" anchor="t">
            <a:normAutofit fontScale="77500" lnSpcReduction="20000"/>
          </a:bodyPr>
          <a:lstStyle/>
          <a:p>
            <a:r>
              <a:rPr lang="en-US" dirty="0">
                <a:ea typeface="+mn-lt"/>
                <a:cs typeface="+mn-lt"/>
              </a:rPr>
              <a:t>Predictive analysis, particularly classification, involves using historical data to train models that can classify new data points into categories. Here are some common results and metrics you might encounter in predictive classification analysis:</a:t>
            </a:r>
            <a:endParaRPr lang="en-US" dirty="0"/>
          </a:p>
          <a:p>
            <a:r>
              <a:rPr lang="en-US" b="1" dirty="0">
                <a:ea typeface="+mn-lt"/>
                <a:cs typeface="+mn-lt"/>
              </a:rPr>
              <a:t>Confusion Matrix</a:t>
            </a:r>
            <a:r>
              <a:rPr lang="en-US" dirty="0">
                <a:ea typeface="+mn-lt"/>
                <a:cs typeface="+mn-lt"/>
              </a:rPr>
              <a:t>: This is a table used to describe the performance of a classification model. It shows the number of true positive, false positive, true negative, and false negative predictions.</a:t>
            </a:r>
            <a:endParaRPr lang="en-US" dirty="0"/>
          </a:p>
          <a:p>
            <a:r>
              <a:rPr lang="en-US" b="1" dirty="0">
                <a:ea typeface="+mn-lt"/>
                <a:cs typeface="+mn-lt"/>
              </a:rPr>
              <a:t>Accuracy</a:t>
            </a:r>
            <a:r>
              <a:rPr lang="en-US" dirty="0">
                <a:ea typeface="+mn-lt"/>
                <a:cs typeface="+mn-lt"/>
              </a:rPr>
              <a:t>: This is the ratio of correctly predicted instances to the total instances. It is calculated as:</a:t>
            </a:r>
            <a:endParaRPr lang="en-US" dirty="0"/>
          </a:p>
          <a:p>
            <a:r>
              <a:rPr lang="en-US" dirty="0">
                <a:ea typeface="+mn-lt"/>
                <a:cs typeface="+mn-lt"/>
              </a:rPr>
              <a:t>Accuracy=True </a:t>
            </a:r>
            <a:r>
              <a:rPr lang="en-US" dirty="0" err="1">
                <a:ea typeface="+mn-lt"/>
                <a:cs typeface="+mn-lt"/>
              </a:rPr>
              <a:t>Positives+True</a:t>
            </a:r>
            <a:r>
              <a:rPr lang="en-US" dirty="0">
                <a:ea typeface="+mn-lt"/>
                <a:cs typeface="+mn-lt"/>
              </a:rPr>
              <a:t> </a:t>
            </a:r>
            <a:r>
              <a:rPr lang="en-US" dirty="0" err="1">
                <a:ea typeface="+mn-lt"/>
                <a:cs typeface="+mn-lt"/>
              </a:rPr>
              <a:t>NegativesTotal</a:t>
            </a:r>
            <a:r>
              <a:rPr lang="en-US" dirty="0">
                <a:ea typeface="+mn-lt"/>
                <a:cs typeface="+mn-lt"/>
              </a:rPr>
              <a:t> Instances\text{Accuracy} = \frac{\text{True Positives} + \text{True Negatives}}{\text{Total Instances}}Accuracy=Total </a:t>
            </a:r>
            <a:r>
              <a:rPr lang="en-US" dirty="0" err="1">
                <a:ea typeface="+mn-lt"/>
                <a:cs typeface="+mn-lt"/>
              </a:rPr>
              <a:t>InstancesTrue</a:t>
            </a:r>
            <a:r>
              <a:rPr lang="en-US" dirty="0">
                <a:ea typeface="+mn-lt"/>
                <a:cs typeface="+mn-lt"/>
              </a:rPr>
              <a:t> </a:t>
            </a:r>
            <a:r>
              <a:rPr lang="en-US" dirty="0" err="1">
                <a:ea typeface="+mn-lt"/>
                <a:cs typeface="+mn-lt"/>
              </a:rPr>
              <a:t>Positives+True</a:t>
            </a:r>
            <a:r>
              <a:rPr lang="en-US" dirty="0">
                <a:ea typeface="+mn-lt"/>
                <a:cs typeface="+mn-lt"/>
              </a:rPr>
              <a:t> Negatives </a:t>
            </a:r>
            <a:endParaRPr lang="en-US" dirty="0"/>
          </a:p>
          <a:p>
            <a:r>
              <a:rPr lang="en-US" b="1" dirty="0">
                <a:ea typeface="+mn-lt"/>
                <a:cs typeface="+mn-lt"/>
              </a:rPr>
              <a:t>Precision</a:t>
            </a:r>
            <a:r>
              <a:rPr lang="en-US" dirty="0">
                <a:ea typeface="+mn-lt"/>
                <a:cs typeface="+mn-lt"/>
              </a:rPr>
              <a:t>: This measures the accuracy of positive predictions. It is defined as:</a:t>
            </a:r>
            <a:endParaRPr lang="en-US" dirty="0"/>
          </a:p>
          <a:p>
            <a:r>
              <a:rPr lang="en-US" dirty="0">
                <a:ea typeface="+mn-lt"/>
                <a:cs typeface="+mn-lt"/>
              </a:rPr>
              <a:t>Precision=True </a:t>
            </a:r>
            <a:r>
              <a:rPr lang="en-US" dirty="0" err="1">
                <a:ea typeface="+mn-lt"/>
                <a:cs typeface="+mn-lt"/>
              </a:rPr>
              <a:t>PositivesTrue</a:t>
            </a:r>
            <a:r>
              <a:rPr lang="en-US" dirty="0">
                <a:ea typeface="+mn-lt"/>
                <a:cs typeface="+mn-lt"/>
              </a:rPr>
              <a:t> </a:t>
            </a:r>
            <a:r>
              <a:rPr lang="en-US" dirty="0" err="1">
                <a:ea typeface="+mn-lt"/>
                <a:cs typeface="+mn-lt"/>
              </a:rPr>
              <a:t>Positives+False</a:t>
            </a:r>
            <a:r>
              <a:rPr lang="en-US" dirty="0">
                <a:ea typeface="+mn-lt"/>
                <a:cs typeface="+mn-lt"/>
              </a:rPr>
              <a:t> Positives\text{Precision} = \frac{\text{True Positives}}{\text{True Positives} + \text{False Positives}}Precision=True </a:t>
            </a:r>
            <a:r>
              <a:rPr lang="en-US" dirty="0" err="1">
                <a:ea typeface="+mn-lt"/>
                <a:cs typeface="+mn-lt"/>
              </a:rPr>
              <a:t>Positives+False</a:t>
            </a:r>
            <a:r>
              <a:rPr lang="en-US" dirty="0">
                <a:ea typeface="+mn-lt"/>
                <a:cs typeface="+mn-lt"/>
              </a:rPr>
              <a:t> </a:t>
            </a:r>
            <a:r>
              <a:rPr lang="en-US" dirty="0" err="1">
                <a:ea typeface="+mn-lt"/>
                <a:cs typeface="+mn-lt"/>
              </a:rPr>
              <a:t>PositivesTrue</a:t>
            </a:r>
            <a:r>
              <a:rPr lang="en-US" dirty="0">
                <a:ea typeface="+mn-lt"/>
                <a:cs typeface="+mn-lt"/>
              </a:rPr>
              <a:t> Positives </a:t>
            </a:r>
            <a:endParaRPr lang="en-US" dirty="0"/>
          </a:p>
          <a:p>
            <a:endParaRPr lang="en-US" dirty="0"/>
          </a:p>
        </p:txBody>
      </p:sp>
    </p:spTree>
    <p:extLst>
      <p:ext uri="{BB962C8B-B14F-4D97-AF65-F5344CB8AC3E}">
        <p14:creationId xmlns:p14="http://schemas.microsoft.com/office/powerpoint/2010/main" val="26131388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310AA-FAE0-877A-D698-A76398B450AB}"/>
              </a:ext>
            </a:extLst>
          </p:cNvPr>
          <p:cNvSpPr>
            <a:spLocks noGrp="1"/>
          </p:cNvSpPr>
          <p:nvPr>
            <p:ph type="title"/>
          </p:nvPr>
        </p:nvSpPr>
        <p:spPr/>
        <p:txBody>
          <a:bodyPr/>
          <a:lstStyle/>
          <a:p>
            <a:r>
              <a:rPr lang="en-US" dirty="0"/>
              <a:t>Predictive analysis</a:t>
            </a:r>
          </a:p>
        </p:txBody>
      </p:sp>
      <p:sp>
        <p:nvSpPr>
          <p:cNvPr id="3" name="Content Placeholder 2">
            <a:extLst>
              <a:ext uri="{FF2B5EF4-FFF2-40B4-BE49-F238E27FC236}">
                <a16:creationId xmlns:a16="http://schemas.microsoft.com/office/drawing/2014/main" id="{D6FA9370-3932-F409-BB32-C8732E89A0D9}"/>
              </a:ext>
            </a:extLst>
          </p:cNvPr>
          <p:cNvSpPr>
            <a:spLocks noGrp="1"/>
          </p:cNvSpPr>
          <p:nvPr>
            <p:ph idx="1"/>
          </p:nvPr>
        </p:nvSpPr>
        <p:spPr/>
        <p:txBody>
          <a:bodyPr vert="horz" lIns="91440" tIns="45720" rIns="91440" bIns="45720" rtlCol="0" anchor="t">
            <a:normAutofit fontScale="55000" lnSpcReduction="20000"/>
          </a:bodyPr>
          <a:lstStyle/>
          <a:p>
            <a:r>
              <a:rPr lang="en-US" b="1" dirty="0">
                <a:ea typeface="+mn-lt"/>
                <a:cs typeface="+mn-lt"/>
              </a:rPr>
              <a:t>Recall (Sensitivity)</a:t>
            </a:r>
            <a:r>
              <a:rPr lang="en-US" dirty="0">
                <a:ea typeface="+mn-lt"/>
                <a:cs typeface="+mn-lt"/>
              </a:rPr>
              <a:t>: This measures the ability of a model to find all the relevant cases (i.e., positive instances). It is calculated as:</a:t>
            </a:r>
          </a:p>
          <a:p>
            <a:r>
              <a:rPr lang="en-US" dirty="0">
                <a:ea typeface="+mn-lt"/>
                <a:cs typeface="+mn-lt"/>
              </a:rPr>
              <a:t>Recall=True </a:t>
            </a:r>
            <a:r>
              <a:rPr lang="en-US" dirty="0" err="1">
                <a:ea typeface="+mn-lt"/>
                <a:cs typeface="+mn-lt"/>
              </a:rPr>
              <a:t>PositivesTrue</a:t>
            </a:r>
            <a:r>
              <a:rPr lang="en-US" dirty="0">
                <a:ea typeface="+mn-lt"/>
                <a:cs typeface="+mn-lt"/>
              </a:rPr>
              <a:t> </a:t>
            </a:r>
            <a:r>
              <a:rPr lang="en-US" dirty="0" err="1">
                <a:ea typeface="+mn-lt"/>
                <a:cs typeface="+mn-lt"/>
              </a:rPr>
              <a:t>Positives+False</a:t>
            </a:r>
            <a:r>
              <a:rPr lang="en-US" dirty="0">
                <a:ea typeface="+mn-lt"/>
                <a:cs typeface="+mn-lt"/>
              </a:rPr>
              <a:t> Negatives\text{Recall} = \frac{\text{True Positives}}{\text{True Positives} + \text{False Negatives}}Recall=True </a:t>
            </a:r>
            <a:r>
              <a:rPr lang="en-US" dirty="0" err="1">
                <a:ea typeface="+mn-lt"/>
                <a:cs typeface="+mn-lt"/>
              </a:rPr>
              <a:t>Positives+False</a:t>
            </a:r>
            <a:r>
              <a:rPr lang="en-US" dirty="0">
                <a:ea typeface="+mn-lt"/>
                <a:cs typeface="+mn-lt"/>
              </a:rPr>
              <a:t> </a:t>
            </a:r>
            <a:r>
              <a:rPr lang="en-US" dirty="0" err="1">
                <a:ea typeface="+mn-lt"/>
                <a:cs typeface="+mn-lt"/>
              </a:rPr>
              <a:t>NegativesTrue</a:t>
            </a:r>
            <a:r>
              <a:rPr lang="en-US" dirty="0">
                <a:ea typeface="+mn-lt"/>
                <a:cs typeface="+mn-lt"/>
              </a:rPr>
              <a:t> Positives </a:t>
            </a:r>
          </a:p>
          <a:p>
            <a:r>
              <a:rPr lang="en-US" b="1" dirty="0">
                <a:ea typeface="+mn-lt"/>
                <a:cs typeface="+mn-lt"/>
              </a:rPr>
              <a:t>F1 Score</a:t>
            </a:r>
            <a:r>
              <a:rPr lang="en-US" dirty="0">
                <a:ea typeface="+mn-lt"/>
                <a:cs typeface="+mn-lt"/>
              </a:rPr>
              <a:t>: This is the harmonic mean of precision and recall, providing a balance between the two:</a:t>
            </a:r>
            <a:endParaRPr lang="en-US" dirty="0"/>
          </a:p>
          <a:p>
            <a:r>
              <a:rPr lang="en-US" dirty="0">
                <a:ea typeface="+mn-lt"/>
                <a:cs typeface="+mn-lt"/>
              </a:rPr>
              <a:t>F1=2×Precision×RecallPrecision+RecallF1 = 2 \times \frac{\text{Precision} \times \text{Recall}}{\text{Precision} + \text{Recall}}F1=2×Precision+RecallPrecision×Recall </a:t>
            </a:r>
            <a:endParaRPr lang="en-US" dirty="0"/>
          </a:p>
          <a:p>
            <a:r>
              <a:rPr lang="en-US" b="1" dirty="0">
                <a:ea typeface="+mn-lt"/>
                <a:cs typeface="+mn-lt"/>
              </a:rPr>
              <a:t>ROC Curve</a:t>
            </a:r>
            <a:r>
              <a:rPr lang="en-US" dirty="0">
                <a:ea typeface="+mn-lt"/>
                <a:cs typeface="+mn-lt"/>
              </a:rPr>
              <a:t>: The Receiver Operating Characteristic curve is a graphical representation of the trade-off between the true positive rate and the false positive rate at various threshold settings.</a:t>
            </a:r>
            <a:endParaRPr lang="en-US" dirty="0"/>
          </a:p>
          <a:p>
            <a:r>
              <a:rPr lang="en-US" b="1" dirty="0">
                <a:ea typeface="+mn-lt"/>
                <a:cs typeface="+mn-lt"/>
              </a:rPr>
              <a:t>AUC (Area Under the Curve)</a:t>
            </a:r>
            <a:r>
              <a:rPr lang="en-US" dirty="0">
                <a:ea typeface="+mn-lt"/>
                <a:cs typeface="+mn-lt"/>
              </a:rPr>
              <a:t>: This metric provides a single measure of overall accuracy that can be understood intuitively. It represents the probability that a randomly chosen positive instance is ranked higher than a randomly chosen negative one.</a:t>
            </a:r>
            <a:endParaRPr lang="en-US" dirty="0"/>
          </a:p>
          <a:p>
            <a:r>
              <a:rPr lang="en-US" b="1" dirty="0">
                <a:ea typeface="+mn-lt"/>
                <a:cs typeface="+mn-lt"/>
              </a:rPr>
              <a:t>Cross-Validation Results</a:t>
            </a:r>
            <a:r>
              <a:rPr lang="en-US" dirty="0">
                <a:ea typeface="+mn-lt"/>
                <a:cs typeface="+mn-lt"/>
              </a:rPr>
              <a:t>: When using techniques like k-fold cross-validation, you’ll see average metrics across different subsets of the dataset, which helps assess the model’s robustness.</a:t>
            </a:r>
            <a:endParaRPr lang="en-US" dirty="0"/>
          </a:p>
          <a:p>
            <a:r>
              <a:rPr lang="en-US" b="1" dirty="0">
                <a:ea typeface="+mn-lt"/>
                <a:cs typeface="+mn-lt"/>
              </a:rPr>
              <a:t>Feature Importance</a:t>
            </a:r>
            <a:r>
              <a:rPr lang="en-US" dirty="0">
                <a:ea typeface="+mn-lt"/>
                <a:cs typeface="+mn-lt"/>
              </a:rPr>
              <a:t>: In many models (like decision trees or ensemble methods), you can obtain insights into which features (variables) are most important for classification.</a:t>
            </a:r>
            <a:endParaRPr lang="en-US" dirty="0"/>
          </a:p>
          <a:p>
            <a:r>
              <a:rPr lang="en-US" b="1" dirty="0">
                <a:ea typeface="+mn-lt"/>
                <a:cs typeface="+mn-lt"/>
              </a:rPr>
              <a:t>Misclassification Rate</a:t>
            </a:r>
            <a:r>
              <a:rPr lang="en-US" dirty="0">
                <a:ea typeface="+mn-lt"/>
                <a:cs typeface="+mn-lt"/>
              </a:rPr>
              <a:t>: This is the proportion of instances that were incorrectly classified, calculated as:</a:t>
            </a:r>
          </a:p>
          <a:p>
            <a:r>
              <a:rPr lang="en-US" dirty="0">
                <a:ea typeface="+mn-lt"/>
                <a:cs typeface="+mn-lt"/>
              </a:rPr>
              <a:t>Misclassification Rate=False </a:t>
            </a:r>
            <a:r>
              <a:rPr lang="en-US" dirty="0" err="1">
                <a:ea typeface="+mn-lt"/>
                <a:cs typeface="+mn-lt"/>
              </a:rPr>
              <a:t>Positives+False</a:t>
            </a:r>
            <a:r>
              <a:rPr lang="en-US" dirty="0">
                <a:ea typeface="+mn-lt"/>
                <a:cs typeface="+mn-lt"/>
              </a:rPr>
              <a:t> </a:t>
            </a:r>
            <a:r>
              <a:rPr lang="en-US" dirty="0" err="1">
                <a:ea typeface="+mn-lt"/>
                <a:cs typeface="+mn-lt"/>
              </a:rPr>
              <a:t>NegativesTotal</a:t>
            </a:r>
            <a:r>
              <a:rPr lang="en-US" dirty="0">
                <a:ea typeface="+mn-lt"/>
                <a:cs typeface="+mn-lt"/>
              </a:rPr>
              <a:t> Instances\text{Misclassification Rate} = \frac{\text{False Positives} + \text{False Negatives}}{\text{Total Instances}}Misclassification Rate=Total </a:t>
            </a:r>
            <a:r>
              <a:rPr lang="en-US" dirty="0" err="1">
                <a:ea typeface="+mn-lt"/>
                <a:cs typeface="+mn-lt"/>
              </a:rPr>
              <a:t>InstancesFalse</a:t>
            </a:r>
            <a:r>
              <a:rPr lang="en-US" dirty="0">
                <a:ea typeface="+mn-lt"/>
                <a:cs typeface="+mn-lt"/>
              </a:rPr>
              <a:t> </a:t>
            </a:r>
            <a:r>
              <a:rPr lang="en-US" dirty="0" err="1">
                <a:ea typeface="+mn-lt"/>
                <a:cs typeface="+mn-lt"/>
              </a:rPr>
              <a:t>Positives+False</a:t>
            </a:r>
            <a:r>
              <a:rPr lang="en-US" dirty="0">
                <a:ea typeface="+mn-lt"/>
                <a:cs typeface="+mn-lt"/>
              </a:rPr>
              <a:t> Negatives </a:t>
            </a:r>
          </a:p>
          <a:p>
            <a:pPr marL="0" indent="0">
              <a:buNone/>
            </a:pPr>
            <a:endParaRPr lang="en-US" dirty="0"/>
          </a:p>
        </p:txBody>
      </p:sp>
    </p:spTree>
    <p:extLst>
      <p:ext uri="{BB962C8B-B14F-4D97-AF65-F5344CB8AC3E}">
        <p14:creationId xmlns:p14="http://schemas.microsoft.com/office/powerpoint/2010/main" val="7033096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07BA4-1255-A944-39F5-B4D738159E4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7938519-C881-1915-1131-0CD0A66133DB}"/>
              </a:ext>
            </a:extLst>
          </p:cNvPr>
          <p:cNvSpPr>
            <a:spLocks noGrp="1"/>
          </p:cNvSpPr>
          <p:nvPr>
            <p:ph idx="1"/>
          </p:nvPr>
        </p:nvSpPr>
        <p:spPr/>
        <p:txBody>
          <a:bodyPr vert="horz" lIns="91440" tIns="45720" rIns="91440" bIns="45720" rtlCol="0" anchor="t">
            <a:normAutofit fontScale="85000" lnSpcReduction="20000"/>
          </a:bodyPr>
          <a:lstStyle/>
          <a:p>
            <a:r>
              <a:rPr lang="en-US" b="1" dirty="0"/>
              <a:t>Course Impact:</a:t>
            </a:r>
          </a:p>
          <a:p>
            <a:r>
              <a:rPr lang="en-US" b="1" dirty="0">
                <a:ea typeface="+mn-lt"/>
                <a:cs typeface="+mn-lt"/>
              </a:rPr>
              <a:t>Prepared for Real-World Data Challenges</a:t>
            </a:r>
            <a:r>
              <a:rPr lang="en-US" dirty="0">
                <a:ea typeface="+mn-lt"/>
                <a:cs typeface="+mn-lt"/>
              </a:rPr>
              <a:t>: Equipped with the ability to approach and solve complex data problems.</a:t>
            </a:r>
            <a:endParaRPr lang="en-US" dirty="0"/>
          </a:p>
          <a:p>
            <a:r>
              <a:rPr lang="en-US" b="1" dirty="0">
                <a:ea typeface="+mn-lt"/>
                <a:cs typeface="+mn-lt"/>
              </a:rPr>
              <a:t>Industry-Relevant Tools</a:t>
            </a:r>
            <a:r>
              <a:rPr lang="en-US" dirty="0">
                <a:ea typeface="+mn-lt"/>
                <a:cs typeface="+mn-lt"/>
              </a:rPr>
              <a:t>: Experience with platforms and libraries such as Pandas, Scikit-learn, and TensorFlow.</a:t>
            </a:r>
            <a:endParaRPr lang="en-US" dirty="0"/>
          </a:p>
          <a:p>
            <a:r>
              <a:rPr lang="en-US" b="1" dirty="0">
                <a:ea typeface="+mn-lt"/>
                <a:cs typeface="+mn-lt"/>
              </a:rPr>
              <a:t>Collaborative Learning</a:t>
            </a:r>
            <a:r>
              <a:rPr lang="en-US" dirty="0">
                <a:ea typeface="+mn-lt"/>
                <a:cs typeface="+mn-lt"/>
              </a:rPr>
              <a:t>: Engaged with peers in project reviews and discussions, fostering a community learning experience.</a:t>
            </a:r>
            <a:endParaRPr lang="en-US" dirty="0"/>
          </a:p>
          <a:p>
            <a:r>
              <a:rPr lang="en-US" b="1" dirty="0">
                <a:ea typeface="+mn-lt"/>
                <a:cs typeface="+mn-lt"/>
              </a:rPr>
              <a:t>Key Skills Gained</a:t>
            </a:r>
            <a:r>
              <a:rPr lang="en-US" dirty="0">
                <a:ea typeface="+mn-lt"/>
                <a:cs typeface="+mn-lt"/>
              </a:rPr>
              <a:t>:</a:t>
            </a:r>
            <a:endParaRPr lang="en-US" dirty="0"/>
          </a:p>
          <a:p>
            <a:r>
              <a:rPr lang="en-US" dirty="0">
                <a:ea typeface="+mn-lt"/>
                <a:cs typeface="+mn-lt"/>
              </a:rPr>
              <a:t>Programming in Python/R</a:t>
            </a:r>
            <a:endParaRPr lang="en-US" dirty="0"/>
          </a:p>
          <a:p>
            <a:r>
              <a:rPr lang="en-US" dirty="0">
                <a:ea typeface="+mn-lt"/>
                <a:cs typeface="+mn-lt"/>
              </a:rPr>
              <a:t>Building predictive models</a:t>
            </a:r>
            <a:endParaRPr lang="en-US" dirty="0"/>
          </a:p>
          <a:p>
            <a:r>
              <a:rPr lang="en-US" dirty="0">
                <a:ea typeface="+mn-lt"/>
                <a:cs typeface="+mn-lt"/>
              </a:rPr>
              <a:t>Data visualization and storytelling</a:t>
            </a:r>
            <a:endParaRPr lang="en-US" dirty="0"/>
          </a:p>
          <a:p>
            <a:r>
              <a:rPr lang="en-US" dirty="0">
                <a:ea typeface="+mn-lt"/>
                <a:cs typeface="+mn-lt"/>
              </a:rPr>
              <a:t>Model evaluation and tuning</a:t>
            </a:r>
            <a:endParaRPr lang="en-US" dirty="0"/>
          </a:p>
          <a:p>
            <a:endParaRPr lang="en-US" dirty="0"/>
          </a:p>
          <a:p>
            <a:endParaRPr lang="en-US" dirty="0"/>
          </a:p>
        </p:txBody>
      </p:sp>
    </p:spTree>
    <p:extLst>
      <p:ext uri="{BB962C8B-B14F-4D97-AF65-F5344CB8AC3E}">
        <p14:creationId xmlns:p14="http://schemas.microsoft.com/office/powerpoint/2010/main" val="2006338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
            <a:extLst>
              <a:ext uri="{FF2B5EF4-FFF2-40B4-BE49-F238E27FC236}">
                <a16:creationId xmlns:a16="http://schemas.microsoft.com/office/drawing/2014/main" id="{16B9C6D1-A49E-7AC8-069E-672C2F5B8F76}"/>
              </a:ext>
            </a:extLst>
          </p:cNvPr>
          <p:cNvPicPr>
            <a:picLocks noChangeAspect="1"/>
          </p:cNvPicPr>
          <p:nvPr/>
        </p:nvPicPr>
        <p:blipFill>
          <a:blip r:embed="rId2">
            <a:alphaModFix amt="35000"/>
          </a:blip>
          <a:srcRect t="3676" b="6324"/>
          <a:stretch/>
        </p:blipFill>
        <p:spPr>
          <a:xfrm>
            <a:off x="20" y="1"/>
            <a:ext cx="12191980" cy="6857999"/>
          </a:xfrm>
          <a:prstGeom prst="rect">
            <a:avLst/>
          </a:prstGeom>
        </p:spPr>
      </p:pic>
      <p:sp>
        <p:nvSpPr>
          <p:cNvPr id="2" name="Title 1">
            <a:extLst>
              <a:ext uri="{FF2B5EF4-FFF2-40B4-BE49-F238E27FC236}">
                <a16:creationId xmlns:a16="http://schemas.microsoft.com/office/drawing/2014/main" id="{F281D179-2BC8-729F-0297-BC3003ABEAA6}"/>
              </a:ext>
            </a:extLst>
          </p:cNvPr>
          <p:cNvSpPr>
            <a:spLocks noGrp="1"/>
          </p:cNvSpPr>
          <p:nvPr>
            <p:ph type="title"/>
          </p:nvPr>
        </p:nvSpPr>
        <p:spPr>
          <a:xfrm>
            <a:off x="838199" y="1065862"/>
            <a:ext cx="6052955" cy="4726276"/>
          </a:xfrm>
        </p:spPr>
        <p:txBody>
          <a:bodyPr>
            <a:normAutofit/>
          </a:bodyPr>
          <a:lstStyle/>
          <a:p>
            <a:pPr algn="r"/>
            <a:r>
              <a:rPr lang="en-IN" sz="8000">
                <a:ln w="22225">
                  <a:solidFill>
                    <a:srgbClr val="FFFFFF"/>
                  </a:solidFill>
                </a:ln>
                <a:noFill/>
              </a:rPr>
              <a:t>Data Wrangling</a:t>
            </a:r>
          </a:p>
        </p:txBody>
      </p:sp>
      <p:cxnSp>
        <p:nvCxnSpPr>
          <p:cNvPr id="20" name="Straight Connector 19">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614431E-1D1D-D0B1-D8DE-0500B70A1808}"/>
              </a:ext>
            </a:extLst>
          </p:cNvPr>
          <p:cNvSpPr>
            <a:spLocks noGrp="1"/>
          </p:cNvSpPr>
          <p:nvPr>
            <p:ph idx="1"/>
          </p:nvPr>
        </p:nvSpPr>
        <p:spPr>
          <a:xfrm>
            <a:off x="7534641" y="1065862"/>
            <a:ext cx="3860002" cy="4726276"/>
          </a:xfrm>
        </p:spPr>
        <p:txBody>
          <a:bodyPr anchor="ctr">
            <a:normAutofit/>
          </a:bodyPr>
          <a:lstStyle/>
          <a:p>
            <a:r>
              <a:rPr lang="en-US" sz="2000">
                <a:solidFill>
                  <a:srgbClr val="FFFFFF"/>
                </a:solidFill>
              </a:rPr>
              <a:t>Data wrangling, also known as data munging, is the process of cleaning, restructuring, and enriching raw data into a desired format for better analysis. Here’s a general methodology for data wrangling, which can be visually represented in an image format:</a:t>
            </a:r>
            <a:endParaRPr lang="en-IN" sz="2000">
              <a:solidFill>
                <a:srgbClr val="FFFFFF"/>
              </a:solidFill>
            </a:endParaRPr>
          </a:p>
        </p:txBody>
      </p:sp>
    </p:spTree>
    <p:extLst>
      <p:ext uri="{BB962C8B-B14F-4D97-AF65-F5344CB8AC3E}">
        <p14:creationId xmlns:p14="http://schemas.microsoft.com/office/powerpoint/2010/main" val="391054075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13D635-F0A9-4FC1-634E-0149D9A644AE}"/>
              </a:ext>
            </a:extLst>
          </p:cNvPr>
          <p:cNvSpPr>
            <a:spLocks noGrp="1"/>
          </p:cNvSpPr>
          <p:nvPr>
            <p:ph type="title"/>
          </p:nvPr>
        </p:nvSpPr>
        <p:spPr>
          <a:xfrm>
            <a:off x="761800" y="762001"/>
            <a:ext cx="5334197" cy="1708242"/>
          </a:xfrm>
        </p:spPr>
        <p:txBody>
          <a:bodyPr anchor="ctr">
            <a:normAutofit/>
          </a:bodyPr>
          <a:lstStyle/>
          <a:p>
            <a:r>
              <a:rPr lang="en-IN" sz="4000"/>
              <a:t>Data Wrangling Methodology</a:t>
            </a:r>
          </a:p>
        </p:txBody>
      </p:sp>
      <p:sp>
        <p:nvSpPr>
          <p:cNvPr id="4" name="Rectangle 1">
            <a:extLst>
              <a:ext uri="{FF2B5EF4-FFF2-40B4-BE49-F238E27FC236}">
                <a16:creationId xmlns:a16="http://schemas.microsoft.com/office/drawing/2014/main" id="{8FE0AE7E-FC53-BD52-20F6-EAF673263C74}"/>
              </a:ext>
            </a:extLst>
          </p:cNvPr>
          <p:cNvSpPr>
            <a:spLocks noGrp="1" noChangeArrowheads="1"/>
          </p:cNvSpPr>
          <p:nvPr>
            <p:ph idx="1"/>
          </p:nvPr>
        </p:nvSpPr>
        <p:spPr bwMode="auto">
          <a:xfrm>
            <a:off x="761800" y="2470244"/>
            <a:ext cx="5334197" cy="376983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None/>
              <a:tabLst/>
            </a:pPr>
            <a:r>
              <a:rPr kumimoji="0" lang="en-US" altLang="en-US" sz="1100" b="1" i="0" u="none" strike="noStrike" cap="none" normalizeH="0" baseline="0">
                <a:ln>
                  <a:noFill/>
                </a:ln>
                <a:effectLst/>
                <a:latin typeface="Arial" panose="020B0604020202020204" pitchFamily="34" charset="0"/>
              </a:rPr>
              <a:t>1. Data Collection</a:t>
            </a:r>
            <a:r>
              <a:rPr kumimoji="0" lang="en-US" altLang="en-US" sz="1100" b="0" i="0" u="none" strike="noStrike" cap="none" normalizeH="0" baseline="0">
                <a:ln>
                  <a:noFill/>
                </a:ln>
                <a:effectLst/>
                <a:latin typeface="Arial" panose="020B0604020202020204" pitchFamily="34" charset="0"/>
              </a:rPr>
              <a:t>: Gather data from various sources (databases, APIs, web scraping, etc.).</a:t>
            </a:r>
          </a:p>
          <a:p>
            <a:pPr marL="0" marR="0" lvl="0" indent="0" defTabSz="914400" rtl="0" eaLnBrk="0" fontAlgn="base" latinLnBrk="0" hangingPunct="0">
              <a:spcBef>
                <a:spcPct val="0"/>
              </a:spcBef>
              <a:spcAft>
                <a:spcPts val="600"/>
              </a:spcAft>
              <a:buClrTx/>
              <a:buSzTx/>
              <a:buNone/>
              <a:tabLst/>
            </a:pPr>
            <a:r>
              <a:rPr kumimoji="0" lang="en-US" altLang="en-US" sz="1100" b="1" i="0" u="none" strike="noStrike" cap="none" normalizeH="0" baseline="0">
                <a:ln>
                  <a:noFill/>
                </a:ln>
                <a:effectLst/>
                <a:latin typeface="Arial" panose="020B0604020202020204" pitchFamily="34" charset="0"/>
              </a:rPr>
              <a:t>2. Data Exploration</a:t>
            </a:r>
            <a:r>
              <a:rPr kumimoji="0" lang="en-US" altLang="en-US" sz="1100" b="0" i="0" u="none" strike="noStrike" cap="none" normalizeH="0" baseline="0">
                <a:ln>
                  <a:noFill/>
                </a:ln>
                <a:effectLst/>
                <a:latin typeface="Arial" panose="020B0604020202020204" pitchFamily="34" charset="0"/>
              </a:rPr>
              <a:t>: Examine the data to understand its structure, types, and quality. Use descriptive statistics and visualization to identify patterns, trends, and anomalies.</a:t>
            </a:r>
          </a:p>
          <a:p>
            <a:pPr marL="0" marR="0" lvl="0" indent="0" defTabSz="914400" rtl="0" eaLnBrk="0" fontAlgn="base" latinLnBrk="0" hangingPunct="0">
              <a:spcBef>
                <a:spcPct val="0"/>
              </a:spcBef>
              <a:spcAft>
                <a:spcPts val="600"/>
              </a:spcAft>
              <a:buClrTx/>
              <a:buSzTx/>
              <a:buNone/>
              <a:tabLst/>
            </a:pPr>
            <a:r>
              <a:rPr kumimoji="0" lang="en-US" altLang="en-US" sz="1100" b="1" i="0" u="none" strike="noStrike" cap="none" normalizeH="0" baseline="0">
                <a:ln>
                  <a:noFill/>
                </a:ln>
                <a:effectLst/>
                <a:latin typeface="Arial" panose="020B0604020202020204" pitchFamily="34" charset="0"/>
              </a:rPr>
              <a:t>3. Data Cleaning</a:t>
            </a:r>
            <a:r>
              <a:rPr kumimoji="0" lang="en-US" altLang="en-US" sz="1100" b="0" i="0" u="none" strike="noStrike" cap="none" normalizeH="0" baseline="0">
                <a:ln>
                  <a:noFill/>
                </a:ln>
                <a:effectLst/>
                <a:latin typeface="Arial" panose="020B0604020202020204" pitchFamily="34" charset="0"/>
              </a:rPr>
              <a:t>:</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Handling Missing Values</a:t>
            </a:r>
            <a:r>
              <a:rPr kumimoji="0" lang="en-US" altLang="en-US" sz="1100" b="0" i="0" u="none" strike="noStrike" cap="none" normalizeH="0" baseline="0">
                <a:ln>
                  <a:noFill/>
                </a:ln>
                <a:effectLst/>
                <a:latin typeface="Arial" panose="020B0604020202020204" pitchFamily="34" charset="0"/>
              </a:rPr>
              <a:t>: Identify and impute or remove missing values.</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Removing Duplicates</a:t>
            </a:r>
            <a:r>
              <a:rPr kumimoji="0" lang="en-US" altLang="en-US" sz="1100" b="0" i="0" u="none" strike="noStrike" cap="none" normalizeH="0" baseline="0">
                <a:ln>
                  <a:noFill/>
                </a:ln>
                <a:effectLst/>
                <a:latin typeface="Arial" panose="020B0604020202020204" pitchFamily="34" charset="0"/>
              </a:rPr>
              <a:t>: Check for and eliminate duplicate records.</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Correcting Errors</a:t>
            </a:r>
            <a:r>
              <a:rPr kumimoji="0" lang="en-US" altLang="en-US" sz="1100" b="0" i="0" u="none" strike="noStrike" cap="none" normalizeH="0" baseline="0">
                <a:ln>
                  <a:noFill/>
                </a:ln>
                <a:effectLst/>
                <a:latin typeface="Arial" panose="020B0604020202020204" pitchFamily="34" charset="0"/>
              </a:rPr>
              <a:t>: Fix inaccuracies, outliers, or inconsistencies in the data.</a:t>
            </a:r>
          </a:p>
          <a:p>
            <a:pPr marL="0" marR="0" lvl="0" indent="0" defTabSz="914400" rtl="0" eaLnBrk="0" fontAlgn="base" latinLnBrk="0" hangingPunct="0">
              <a:spcBef>
                <a:spcPct val="0"/>
              </a:spcBef>
              <a:spcAft>
                <a:spcPts val="600"/>
              </a:spcAft>
              <a:buClrTx/>
              <a:buSzTx/>
              <a:buNone/>
              <a:tabLst/>
            </a:pPr>
            <a:r>
              <a:rPr kumimoji="0" lang="en-US" altLang="en-US" sz="1100" b="1" i="0" u="none" strike="noStrike" cap="none" normalizeH="0" baseline="0">
                <a:ln>
                  <a:noFill/>
                </a:ln>
                <a:effectLst/>
                <a:latin typeface="Arial" panose="020B0604020202020204" pitchFamily="34" charset="0"/>
              </a:rPr>
              <a:t>4.Data Transformation</a:t>
            </a:r>
            <a:r>
              <a:rPr kumimoji="0" lang="en-US" altLang="en-US" sz="1100" b="0" i="0" u="none" strike="noStrike" cap="none" normalizeH="0" baseline="0">
                <a:ln>
                  <a:noFill/>
                </a:ln>
                <a:effectLst/>
                <a:latin typeface="Arial" panose="020B0604020202020204" pitchFamily="34" charset="0"/>
              </a:rPr>
              <a:t>:</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Normalization/Standardization</a:t>
            </a:r>
            <a:r>
              <a:rPr kumimoji="0" lang="en-US" altLang="en-US" sz="1100" b="0" i="0" u="none" strike="noStrike" cap="none" normalizeH="0" baseline="0">
                <a:ln>
                  <a:noFill/>
                </a:ln>
                <a:effectLst/>
                <a:latin typeface="Arial" panose="020B0604020202020204" pitchFamily="34" charset="0"/>
              </a:rPr>
              <a:t>: Scale numerical values to a common range.</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Encoding Categorical Variables</a:t>
            </a:r>
            <a:r>
              <a:rPr kumimoji="0" lang="en-US" altLang="en-US" sz="1100" b="0" i="0" u="none" strike="noStrike" cap="none" normalizeH="0" baseline="0">
                <a:ln>
                  <a:noFill/>
                </a:ln>
                <a:effectLst/>
                <a:latin typeface="Arial" panose="020B0604020202020204" pitchFamily="34" charset="0"/>
              </a:rPr>
              <a:t>: Convert categorical data into numerical format (e.g., one-hot encoding).</a:t>
            </a:r>
          </a:p>
          <a:p>
            <a:pPr marL="457200" lvl="1" indent="0" eaLnBrk="0" fontAlgn="base" hangingPunct="0">
              <a:spcBef>
                <a:spcPct val="0"/>
              </a:spcBef>
              <a:spcAft>
                <a:spcPts val="600"/>
              </a:spcAft>
              <a:buFontTx/>
              <a:buChar char="•"/>
            </a:pPr>
            <a:r>
              <a:rPr kumimoji="0" lang="en-US" altLang="en-US" sz="1100" b="1" i="0" u="none" strike="noStrike" cap="none" normalizeH="0" baseline="0">
                <a:ln>
                  <a:noFill/>
                </a:ln>
                <a:effectLst/>
                <a:latin typeface="Arial" panose="020B0604020202020204" pitchFamily="34" charset="0"/>
              </a:rPr>
              <a:t>Feature Engineering</a:t>
            </a:r>
            <a:r>
              <a:rPr kumimoji="0" lang="en-US" altLang="en-US" sz="1100" b="0" i="0" u="none" strike="noStrike" cap="none" normalizeH="0" baseline="0">
                <a:ln>
                  <a:noFill/>
                </a:ln>
                <a:effectLst/>
                <a:latin typeface="Arial" panose="020B0604020202020204" pitchFamily="34" charset="0"/>
              </a:rPr>
              <a:t>: Create new variables based on existing data to enhance model performance.</a:t>
            </a:r>
          </a:p>
          <a:p>
            <a:pPr marL="0" marR="0" lvl="0" indent="0" defTabSz="914400" rtl="0" eaLnBrk="0" fontAlgn="base" latinLnBrk="0" hangingPunct="0">
              <a:spcBef>
                <a:spcPct val="0"/>
              </a:spcBef>
              <a:spcAft>
                <a:spcPts val="600"/>
              </a:spcAft>
              <a:buClrTx/>
              <a:buSzTx/>
              <a:buFontTx/>
              <a:buNone/>
              <a:tabLst/>
            </a:pPr>
            <a:endParaRPr kumimoji="0" lang="en-US" altLang="en-US" sz="1100" b="0" i="0" u="none" strike="noStrike" cap="none" normalizeH="0" baseline="0">
              <a:ln>
                <a:noFill/>
              </a:ln>
              <a:effectLst/>
              <a:latin typeface="Arial" panose="020B0604020202020204" pitchFamily="34" charset="0"/>
            </a:endParaRPr>
          </a:p>
        </p:txBody>
      </p:sp>
      <p:pic>
        <p:nvPicPr>
          <p:cNvPr id="6" name="Picture 5" descr="Financial graphs on a dark display">
            <a:extLst>
              <a:ext uri="{FF2B5EF4-FFF2-40B4-BE49-F238E27FC236}">
                <a16:creationId xmlns:a16="http://schemas.microsoft.com/office/drawing/2014/main" id="{E882787B-3BF0-60D0-C95C-A0F1C1D3A60A}"/>
              </a:ext>
            </a:extLst>
          </p:cNvPr>
          <p:cNvPicPr>
            <a:picLocks noChangeAspect="1"/>
          </p:cNvPicPr>
          <p:nvPr/>
        </p:nvPicPr>
        <p:blipFill>
          <a:blip r:embed="rId2"/>
          <a:srcRect l="22827" r="28637" b="2"/>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2917785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46BC9F9-027B-8F98-31A7-7DA787AB7F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98C286-5E24-D584-FCCF-808F4F254FA2}"/>
              </a:ext>
            </a:extLst>
          </p:cNvPr>
          <p:cNvSpPr>
            <a:spLocks noGrp="1"/>
          </p:cNvSpPr>
          <p:nvPr>
            <p:ph type="title"/>
          </p:nvPr>
        </p:nvSpPr>
        <p:spPr>
          <a:xfrm>
            <a:off x="6823878" y="741391"/>
            <a:ext cx="4491821" cy="1616203"/>
          </a:xfrm>
        </p:spPr>
        <p:txBody>
          <a:bodyPr anchor="b">
            <a:normAutofit/>
          </a:bodyPr>
          <a:lstStyle/>
          <a:p>
            <a:r>
              <a:rPr lang="en-IN" sz="3200"/>
              <a:t>Data Wrangling Methodology</a:t>
            </a:r>
          </a:p>
        </p:txBody>
      </p:sp>
      <p:pic>
        <p:nvPicPr>
          <p:cNvPr id="7" name="Picture 6" descr="An abstract design with lines and financial symbols">
            <a:extLst>
              <a:ext uri="{FF2B5EF4-FFF2-40B4-BE49-F238E27FC236}">
                <a16:creationId xmlns:a16="http://schemas.microsoft.com/office/drawing/2014/main" id="{21EAE00E-423E-E745-4ED7-6203FF83A890}"/>
              </a:ext>
            </a:extLst>
          </p:cNvPr>
          <p:cNvPicPr>
            <a:picLocks noChangeAspect="1"/>
          </p:cNvPicPr>
          <p:nvPr/>
        </p:nvPicPr>
        <p:blipFill>
          <a:blip r:embed="rId2"/>
          <a:srcRect l="19999" r="20890"/>
          <a:stretch/>
        </p:blipFill>
        <p:spPr>
          <a:xfrm>
            <a:off x="20" y="10"/>
            <a:ext cx="6095980" cy="6857990"/>
          </a:xfrm>
          <a:prstGeom prst="rect">
            <a:avLst/>
          </a:prstGeom>
        </p:spPr>
      </p:pic>
      <p:grpSp>
        <p:nvGrpSpPr>
          <p:cNvPr id="11" name="Group 10">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2" name="Rectangle 11">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Rectangle 2">
            <a:extLst>
              <a:ext uri="{FF2B5EF4-FFF2-40B4-BE49-F238E27FC236}">
                <a16:creationId xmlns:a16="http://schemas.microsoft.com/office/drawing/2014/main" id="{AFE576AA-96E7-322B-532D-6775027AD0D1}"/>
              </a:ext>
            </a:extLst>
          </p:cNvPr>
          <p:cNvSpPr>
            <a:spLocks noGrp="1" noChangeArrowheads="1"/>
          </p:cNvSpPr>
          <p:nvPr>
            <p:ph idx="1"/>
          </p:nvPr>
        </p:nvSpPr>
        <p:spPr bwMode="auto">
          <a:xfrm>
            <a:off x="6823878" y="2533476"/>
            <a:ext cx="4491820" cy="344783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t"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None/>
              <a:tabLst/>
            </a:pPr>
            <a:r>
              <a:rPr kumimoji="0" lang="en-US" altLang="en-US" sz="1700" b="1" i="0" u="none" strike="noStrike" cap="none" normalizeH="0" baseline="0">
                <a:ln>
                  <a:noFill/>
                </a:ln>
                <a:effectLst/>
                <a:latin typeface="Arial" panose="020B0604020202020204" pitchFamily="34" charset="0"/>
              </a:rPr>
              <a:t>5. Data Integration</a:t>
            </a:r>
            <a:r>
              <a:rPr kumimoji="0" lang="en-US" altLang="en-US" sz="1700" b="0" i="0" u="none" strike="noStrike" cap="none" normalizeH="0" baseline="0">
                <a:ln>
                  <a:noFill/>
                </a:ln>
                <a:effectLst/>
                <a:latin typeface="Arial" panose="020B0604020202020204" pitchFamily="34" charset="0"/>
              </a:rPr>
              <a:t>: Combine data from multiple sources into a single dataset, ensuring consistency and coherence.</a:t>
            </a:r>
          </a:p>
          <a:p>
            <a:pPr marL="0" marR="0" lvl="0" indent="0" defTabSz="914400" rtl="0" eaLnBrk="0" fontAlgn="base" latinLnBrk="0" hangingPunct="0">
              <a:spcBef>
                <a:spcPct val="0"/>
              </a:spcBef>
              <a:spcAft>
                <a:spcPts val="600"/>
              </a:spcAft>
              <a:buClrTx/>
              <a:buSzTx/>
              <a:buNone/>
              <a:tabLst/>
            </a:pPr>
            <a:r>
              <a:rPr kumimoji="0" lang="en-US" altLang="en-US" sz="1700" b="1" i="0" u="none" strike="noStrike" cap="none" normalizeH="0" baseline="0">
                <a:ln>
                  <a:noFill/>
                </a:ln>
                <a:effectLst/>
                <a:latin typeface="Arial" panose="020B0604020202020204" pitchFamily="34" charset="0"/>
              </a:rPr>
              <a:t>6. Data Formatting</a:t>
            </a:r>
            <a:r>
              <a:rPr kumimoji="0" lang="en-US" altLang="en-US" sz="1700" b="0" i="0" u="none" strike="noStrike" cap="none" normalizeH="0" baseline="0">
                <a:ln>
                  <a:noFill/>
                </a:ln>
                <a:effectLst/>
                <a:latin typeface="Arial" panose="020B0604020202020204" pitchFamily="34" charset="0"/>
              </a:rPr>
              <a:t>: Convert data into the required format (e.g., CSV, JSON) for analysis or machine learning tasks.</a:t>
            </a:r>
          </a:p>
          <a:p>
            <a:pPr marL="0" marR="0" lvl="0" indent="0" defTabSz="914400" rtl="0" eaLnBrk="0" fontAlgn="base" latinLnBrk="0" hangingPunct="0">
              <a:spcBef>
                <a:spcPct val="0"/>
              </a:spcBef>
              <a:spcAft>
                <a:spcPts val="600"/>
              </a:spcAft>
              <a:buClrTx/>
              <a:buSzTx/>
              <a:buNone/>
              <a:tabLst/>
            </a:pPr>
            <a:r>
              <a:rPr kumimoji="0" lang="en-US" altLang="en-US" sz="1700" b="1" i="0" u="none" strike="noStrike" cap="none" normalizeH="0" baseline="0">
                <a:ln>
                  <a:noFill/>
                </a:ln>
                <a:effectLst/>
                <a:latin typeface="Arial" panose="020B0604020202020204" pitchFamily="34" charset="0"/>
              </a:rPr>
              <a:t>7. Data Validation</a:t>
            </a:r>
            <a:r>
              <a:rPr kumimoji="0" lang="en-US" altLang="en-US" sz="1700" b="0" i="0" u="none" strike="noStrike" cap="none" normalizeH="0" baseline="0">
                <a:ln>
                  <a:noFill/>
                </a:ln>
                <a:effectLst/>
                <a:latin typeface="Arial" panose="020B0604020202020204" pitchFamily="34" charset="0"/>
              </a:rPr>
              <a:t>: Verify that the transformed data meets the quality standards and is suitable for analysis.</a:t>
            </a:r>
          </a:p>
          <a:p>
            <a:pPr marL="0" marR="0" lvl="0" indent="0" defTabSz="914400" rtl="0" eaLnBrk="0" fontAlgn="base" latinLnBrk="0" hangingPunct="0">
              <a:spcBef>
                <a:spcPct val="0"/>
              </a:spcBef>
              <a:spcAft>
                <a:spcPts val="600"/>
              </a:spcAft>
              <a:buClrTx/>
              <a:buSzTx/>
              <a:buNone/>
              <a:tabLst/>
            </a:pPr>
            <a:r>
              <a:rPr kumimoji="0" lang="en-US" altLang="en-US" sz="1700" b="1" i="0" u="none" strike="noStrike" cap="none" normalizeH="0" baseline="0">
                <a:ln>
                  <a:noFill/>
                </a:ln>
                <a:effectLst/>
                <a:latin typeface="Arial" panose="020B0604020202020204" pitchFamily="34" charset="0"/>
              </a:rPr>
              <a:t>8. Data Documentation</a:t>
            </a:r>
            <a:r>
              <a:rPr kumimoji="0" lang="en-US" altLang="en-US" sz="1700" b="0" i="0" u="none" strike="noStrike" cap="none" normalizeH="0" baseline="0">
                <a:ln>
                  <a:noFill/>
                </a:ln>
                <a:effectLst/>
                <a:latin typeface="Arial" panose="020B0604020202020204" pitchFamily="34" charset="0"/>
              </a:rPr>
              <a:t>: Document the data wrangling process, including decisions made and methods used for future reference.</a:t>
            </a:r>
          </a:p>
        </p:txBody>
      </p:sp>
    </p:spTree>
    <p:extLst>
      <p:ext uri="{BB962C8B-B14F-4D97-AF65-F5344CB8AC3E}">
        <p14:creationId xmlns:p14="http://schemas.microsoft.com/office/powerpoint/2010/main" val="2399121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A9D2268A-D939-4E78-91B6-6C7E46406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Magnifying glass showing decling performance">
            <a:extLst>
              <a:ext uri="{FF2B5EF4-FFF2-40B4-BE49-F238E27FC236}">
                <a16:creationId xmlns:a16="http://schemas.microsoft.com/office/drawing/2014/main" id="{2FAE7494-3AD9-160A-2E74-051EB8639040}"/>
              </a:ext>
            </a:extLst>
          </p:cNvPr>
          <p:cNvPicPr>
            <a:picLocks noChangeAspect="1"/>
          </p:cNvPicPr>
          <p:nvPr/>
        </p:nvPicPr>
        <p:blipFill>
          <a:blip r:embed="rId2">
            <a:alphaModFix amt="40000"/>
          </a:blip>
          <a:srcRect t="7865" b="7865"/>
          <a:stretch/>
        </p:blipFill>
        <p:spPr>
          <a:xfrm>
            <a:off x="20" y="10"/>
            <a:ext cx="12191979" cy="6857990"/>
          </a:xfrm>
          <a:prstGeom prst="rect">
            <a:avLst/>
          </a:prstGeom>
        </p:spPr>
      </p:pic>
      <p:sp>
        <p:nvSpPr>
          <p:cNvPr id="2" name="Title 1">
            <a:extLst>
              <a:ext uri="{FF2B5EF4-FFF2-40B4-BE49-F238E27FC236}">
                <a16:creationId xmlns:a16="http://schemas.microsoft.com/office/drawing/2014/main" id="{C5973938-E946-9E30-A85D-0463D9C9A0C5}"/>
              </a:ext>
            </a:extLst>
          </p:cNvPr>
          <p:cNvSpPr>
            <a:spLocks noGrp="1"/>
          </p:cNvSpPr>
          <p:nvPr>
            <p:ph type="title"/>
          </p:nvPr>
        </p:nvSpPr>
        <p:spPr>
          <a:xfrm>
            <a:off x="640080" y="853673"/>
            <a:ext cx="4023360" cy="5004794"/>
          </a:xfrm>
        </p:spPr>
        <p:txBody>
          <a:bodyPr>
            <a:normAutofit/>
          </a:bodyPr>
          <a:lstStyle/>
          <a:p>
            <a:r>
              <a:rPr lang="en-US" sz="5400">
                <a:solidFill>
                  <a:schemeClr val="bg1"/>
                </a:solidFill>
              </a:rPr>
              <a:t>EDA and Interactive Visual Analytics Methodology</a:t>
            </a:r>
            <a:endParaRPr lang="en-IN" sz="5400">
              <a:solidFill>
                <a:schemeClr val="bg1"/>
              </a:solidFill>
            </a:endParaRPr>
          </a:p>
        </p:txBody>
      </p:sp>
      <p:sp>
        <p:nvSpPr>
          <p:cNvPr id="4" name="Rectangle 1">
            <a:extLst>
              <a:ext uri="{FF2B5EF4-FFF2-40B4-BE49-F238E27FC236}">
                <a16:creationId xmlns:a16="http://schemas.microsoft.com/office/drawing/2014/main" id="{93B55BBC-35EF-041B-362F-4AC600F468E7}"/>
              </a:ext>
            </a:extLst>
          </p:cNvPr>
          <p:cNvSpPr>
            <a:spLocks noGrp="1" noChangeArrowheads="1"/>
          </p:cNvSpPr>
          <p:nvPr>
            <p:ph idx="1"/>
          </p:nvPr>
        </p:nvSpPr>
        <p:spPr bwMode="auto">
          <a:xfrm>
            <a:off x="5599083" y="853673"/>
            <a:ext cx="5715000" cy="5004794"/>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solidFill>
                  <a:schemeClr val="bg1"/>
                </a:solidFill>
                <a:effectLst/>
                <a:latin typeface="Arial" panose="020B0604020202020204" pitchFamily="34" charset="0"/>
              </a:rPr>
              <a:t>Define Objectives</a:t>
            </a:r>
            <a:r>
              <a:rPr kumimoji="0" lang="en-US" altLang="en-US" sz="1400" b="0" i="0" u="none" strike="noStrike" cap="none" normalizeH="0" baseline="0">
                <a:ln>
                  <a:noFill/>
                </a:ln>
                <a:solidFill>
                  <a:schemeClr val="bg1"/>
                </a:solidFill>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Determine the goals of the analysis.</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Identify key questions that need answering.</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solidFill>
                  <a:schemeClr val="bg1"/>
                </a:solidFill>
                <a:effectLst/>
                <a:latin typeface="Arial" panose="020B0604020202020204" pitchFamily="34" charset="0"/>
              </a:rPr>
              <a:t>Data Collection</a:t>
            </a:r>
            <a:r>
              <a:rPr kumimoji="0" lang="en-US" altLang="en-US" sz="1400" b="0" i="0" u="none" strike="noStrike" cap="none" normalizeH="0" baseline="0">
                <a:ln>
                  <a:noFill/>
                </a:ln>
                <a:solidFill>
                  <a:schemeClr val="bg1"/>
                </a:solidFill>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Gather relevant datasets from various sources.</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Ensure data is collected in a format suitable for analysis.</a:t>
            </a:r>
          </a:p>
          <a:p>
            <a:pPr marL="0" marR="0" lvl="0" indent="0" defTabSz="914400" rtl="0" eaLnBrk="0" fontAlgn="base" latinLnBrk="0" hangingPunct="0">
              <a:spcBef>
                <a:spcPct val="0"/>
              </a:spcBef>
              <a:spcAft>
                <a:spcPts val="600"/>
              </a:spcAft>
              <a:buClrTx/>
              <a:buSzTx/>
              <a:buFontTx/>
              <a:buChar char="•"/>
              <a:tabLst/>
            </a:pPr>
            <a:r>
              <a:rPr kumimoji="0" lang="en-US" altLang="en-US" sz="1400" b="1" i="0" u="none" strike="noStrike" cap="none" normalizeH="0" baseline="0">
                <a:ln>
                  <a:noFill/>
                </a:ln>
                <a:solidFill>
                  <a:schemeClr val="bg1"/>
                </a:solidFill>
                <a:effectLst/>
                <a:latin typeface="Arial" panose="020B0604020202020204" pitchFamily="34" charset="0"/>
              </a:rPr>
              <a:t>Data Cleaning</a:t>
            </a:r>
            <a:r>
              <a:rPr kumimoji="0" lang="en-US" altLang="en-US" sz="1400" b="0" i="0" u="none" strike="noStrike" cap="none" normalizeH="0" baseline="0">
                <a:ln>
                  <a:noFill/>
                </a:ln>
                <a:solidFill>
                  <a:schemeClr val="bg1"/>
                </a:solidFill>
                <a:effectLst/>
                <a:latin typeface="Arial" panose="020B0604020202020204" pitchFamily="34" charset="0"/>
              </a:rPr>
              <a:t>:</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Handle missing values (impute, remove, etc.).</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Identify and rectify inconsistencies or errors in the data.</a:t>
            </a:r>
          </a:p>
          <a:p>
            <a:pPr marL="0" marR="0" lvl="0" indent="0" defTabSz="914400" rtl="0" eaLnBrk="0" fontAlgn="base" latinLnBrk="0" hangingPunct="0">
              <a:spcBef>
                <a:spcPct val="0"/>
              </a:spcBef>
              <a:spcAft>
                <a:spcPts val="600"/>
              </a:spcAft>
              <a:buClrTx/>
              <a:buSzTx/>
              <a:buFontTx/>
              <a:buChar char="•"/>
              <a:tabLst/>
            </a:pPr>
            <a:r>
              <a:rPr kumimoji="0" lang="en-US" altLang="en-US" sz="1400" b="0" i="0" u="none" strike="noStrike" cap="none" normalizeH="0" baseline="0">
                <a:ln>
                  <a:noFill/>
                </a:ln>
                <a:solidFill>
                  <a:schemeClr val="bg1"/>
                </a:solidFill>
                <a:effectLst/>
                <a:latin typeface="Arial" panose="020B0604020202020204" pitchFamily="34" charset="0"/>
              </a:rPr>
              <a:t>Remove duplicates and irrelevant features.</a:t>
            </a:r>
          </a:p>
          <a:p>
            <a:pPr marL="0" indent="0" eaLnBrk="0" fontAlgn="base" hangingPunct="0">
              <a:spcBef>
                <a:spcPct val="0"/>
              </a:spcBef>
              <a:spcAft>
                <a:spcPts val="600"/>
              </a:spcAft>
              <a:buFontTx/>
              <a:buChar char="•"/>
            </a:pPr>
            <a:r>
              <a:rPr lang="en-IN" sz="1400" b="1">
                <a:solidFill>
                  <a:schemeClr val="bg1"/>
                </a:solidFill>
                <a:latin typeface="Arial" panose="020B0604020202020204" pitchFamily="34" charset="0"/>
              </a:rPr>
              <a:t>Data Exploration:</a:t>
            </a:r>
          </a:p>
          <a:p>
            <a:pPr marL="0" indent="0" eaLnBrk="0" fontAlgn="base" hangingPunct="0">
              <a:spcBef>
                <a:spcPct val="0"/>
              </a:spcBef>
              <a:spcAft>
                <a:spcPts val="600"/>
              </a:spcAft>
              <a:buFontTx/>
              <a:buChar char="•"/>
            </a:pPr>
            <a:r>
              <a:rPr lang="en-IN" sz="1400">
                <a:solidFill>
                  <a:schemeClr val="bg1"/>
                </a:solidFill>
                <a:latin typeface="Arial" panose="020B0604020202020204" pitchFamily="34" charset="0"/>
              </a:rPr>
              <a:t>Univariate Analysis: Analyze individual variables using summary statistics (mean, median, mode, etc.) and visualizations (histograms, box plots).</a:t>
            </a:r>
          </a:p>
          <a:p>
            <a:pPr marL="0" indent="0" eaLnBrk="0" fontAlgn="base" hangingPunct="0">
              <a:spcBef>
                <a:spcPct val="0"/>
              </a:spcBef>
              <a:spcAft>
                <a:spcPts val="600"/>
              </a:spcAft>
              <a:buFontTx/>
              <a:buChar char="•"/>
            </a:pPr>
            <a:r>
              <a:rPr lang="en-IN" sz="1400">
                <a:solidFill>
                  <a:schemeClr val="bg1"/>
                </a:solidFill>
                <a:latin typeface="Arial" panose="020B0604020202020204" pitchFamily="34" charset="0"/>
              </a:rPr>
              <a:t>Bivariate Analysis: Investigate relationships between two variables using scatter plots, correlation matrices, and cross-tabulations.</a:t>
            </a:r>
          </a:p>
          <a:p>
            <a:pPr marL="0" indent="0" eaLnBrk="0" fontAlgn="base" hangingPunct="0">
              <a:spcBef>
                <a:spcPct val="0"/>
              </a:spcBef>
              <a:spcAft>
                <a:spcPts val="600"/>
              </a:spcAft>
              <a:buFontTx/>
              <a:buChar char="•"/>
            </a:pPr>
            <a:r>
              <a:rPr lang="en-IN" sz="1400">
                <a:solidFill>
                  <a:schemeClr val="bg1"/>
                </a:solidFill>
                <a:latin typeface="Arial" panose="020B0604020202020204" pitchFamily="34" charset="0"/>
              </a:rPr>
              <a:t>Multivariate Analysis: Examine interactions among multiple variables using techniques like pair plots, heatmaps, and 3D visualizations.</a:t>
            </a:r>
          </a:p>
          <a:p>
            <a:pPr marL="0" marR="0" lvl="0" indent="0" defTabSz="914400" rtl="0" eaLnBrk="0" fontAlgn="base" latinLnBrk="0" hangingPunct="0">
              <a:spcBef>
                <a:spcPct val="0"/>
              </a:spcBef>
              <a:spcAft>
                <a:spcPts val="600"/>
              </a:spcAft>
              <a:buClrTx/>
              <a:buSzTx/>
              <a:buFontTx/>
              <a:buChar char="•"/>
              <a:tabLst/>
            </a:pPr>
            <a:endParaRPr kumimoji="0" lang="en-US" altLang="en-US" sz="1400"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1400" b="0" i="0" u="none" strike="noStrike" cap="none" normalizeH="0" baseline="0">
              <a:ln>
                <a:noFill/>
              </a:ln>
              <a:solidFill>
                <a:schemeClr val="bg1"/>
              </a:solidFill>
              <a:effectLst/>
              <a:latin typeface="Arial" panose="020B0604020202020204" pitchFamily="34" charset="0"/>
            </a:endParaRPr>
          </a:p>
        </p:txBody>
      </p:sp>
      <p:sp>
        <p:nvSpPr>
          <p:cNvPr id="17" name="sketch box">
            <a:extLst>
              <a:ext uri="{FF2B5EF4-FFF2-40B4-BE49-F238E27FC236}">
                <a16:creationId xmlns:a16="http://schemas.microsoft.com/office/drawing/2014/main" id="{E0C43A58-225D-452D-8185-0D89D1EED8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18921" y="493776"/>
            <a:ext cx="6229604" cy="5722227"/>
          </a:xfrm>
          <a:custGeom>
            <a:avLst/>
            <a:gdLst>
              <a:gd name="connsiteX0" fmla="*/ 0 w 6229604"/>
              <a:gd name="connsiteY0" fmla="*/ 0 h 5722227"/>
              <a:gd name="connsiteX1" fmla="*/ 629882 w 6229604"/>
              <a:gd name="connsiteY1" fmla="*/ 0 h 5722227"/>
              <a:gd name="connsiteX2" fmla="*/ 1135172 w 6229604"/>
              <a:gd name="connsiteY2" fmla="*/ 0 h 5722227"/>
              <a:gd name="connsiteX3" fmla="*/ 1951943 w 6229604"/>
              <a:gd name="connsiteY3" fmla="*/ 0 h 5722227"/>
              <a:gd name="connsiteX4" fmla="*/ 2581825 w 6229604"/>
              <a:gd name="connsiteY4" fmla="*/ 0 h 5722227"/>
              <a:gd name="connsiteX5" fmla="*/ 3211707 w 6229604"/>
              <a:gd name="connsiteY5" fmla="*/ 0 h 5722227"/>
              <a:gd name="connsiteX6" fmla="*/ 4028477 w 6229604"/>
              <a:gd name="connsiteY6" fmla="*/ 0 h 5722227"/>
              <a:gd name="connsiteX7" fmla="*/ 4596063 w 6229604"/>
              <a:gd name="connsiteY7" fmla="*/ 0 h 5722227"/>
              <a:gd name="connsiteX8" fmla="*/ 5412834 w 6229604"/>
              <a:gd name="connsiteY8" fmla="*/ 0 h 5722227"/>
              <a:gd name="connsiteX9" fmla="*/ 6229604 w 6229604"/>
              <a:gd name="connsiteY9" fmla="*/ 0 h 5722227"/>
              <a:gd name="connsiteX10" fmla="*/ 6229604 w 6229604"/>
              <a:gd name="connsiteY10" fmla="*/ 635803 h 5722227"/>
              <a:gd name="connsiteX11" fmla="*/ 6229604 w 6229604"/>
              <a:gd name="connsiteY11" fmla="*/ 1271606 h 5722227"/>
              <a:gd name="connsiteX12" fmla="*/ 6229604 w 6229604"/>
              <a:gd name="connsiteY12" fmla="*/ 1964631 h 5722227"/>
              <a:gd name="connsiteX13" fmla="*/ 6229604 w 6229604"/>
              <a:gd name="connsiteY13" fmla="*/ 2428767 h 5722227"/>
              <a:gd name="connsiteX14" fmla="*/ 6229604 w 6229604"/>
              <a:gd name="connsiteY14" fmla="*/ 3064570 h 5722227"/>
              <a:gd name="connsiteX15" fmla="*/ 6229604 w 6229604"/>
              <a:gd name="connsiteY15" fmla="*/ 3700373 h 5722227"/>
              <a:gd name="connsiteX16" fmla="*/ 6229604 w 6229604"/>
              <a:gd name="connsiteY16" fmla="*/ 4336176 h 5722227"/>
              <a:gd name="connsiteX17" fmla="*/ 6229604 w 6229604"/>
              <a:gd name="connsiteY17" fmla="*/ 5029202 h 5722227"/>
              <a:gd name="connsiteX18" fmla="*/ 6229604 w 6229604"/>
              <a:gd name="connsiteY18" fmla="*/ 5722227 h 5722227"/>
              <a:gd name="connsiteX19" fmla="*/ 5475130 w 6229604"/>
              <a:gd name="connsiteY19" fmla="*/ 5722227 h 5722227"/>
              <a:gd name="connsiteX20" fmla="*/ 4907544 w 6229604"/>
              <a:gd name="connsiteY20" fmla="*/ 5722227 h 5722227"/>
              <a:gd name="connsiteX21" fmla="*/ 4090773 w 6229604"/>
              <a:gd name="connsiteY21" fmla="*/ 5722227 h 5722227"/>
              <a:gd name="connsiteX22" fmla="*/ 3398595 w 6229604"/>
              <a:gd name="connsiteY22" fmla="*/ 5722227 h 5722227"/>
              <a:gd name="connsiteX23" fmla="*/ 2831009 w 6229604"/>
              <a:gd name="connsiteY23" fmla="*/ 5722227 h 5722227"/>
              <a:gd name="connsiteX24" fmla="*/ 2138831 w 6229604"/>
              <a:gd name="connsiteY24" fmla="*/ 5722227 h 5722227"/>
              <a:gd name="connsiteX25" fmla="*/ 1633541 w 6229604"/>
              <a:gd name="connsiteY25" fmla="*/ 5722227 h 5722227"/>
              <a:gd name="connsiteX26" fmla="*/ 1128251 w 6229604"/>
              <a:gd name="connsiteY26" fmla="*/ 5722227 h 5722227"/>
              <a:gd name="connsiteX27" fmla="*/ 0 w 6229604"/>
              <a:gd name="connsiteY27" fmla="*/ 5722227 h 5722227"/>
              <a:gd name="connsiteX28" fmla="*/ 0 w 6229604"/>
              <a:gd name="connsiteY28" fmla="*/ 5200869 h 5722227"/>
              <a:gd name="connsiteX29" fmla="*/ 0 w 6229604"/>
              <a:gd name="connsiteY29" fmla="*/ 4450621 h 5722227"/>
              <a:gd name="connsiteX30" fmla="*/ 0 w 6229604"/>
              <a:gd name="connsiteY30" fmla="*/ 3872040 h 5722227"/>
              <a:gd name="connsiteX31" fmla="*/ 0 w 6229604"/>
              <a:gd name="connsiteY31" fmla="*/ 3407904 h 5722227"/>
              <a:gd name="connsiteX32" fmla="*/ 0 w 6229604"/>
              <a:gd name="connsiteY32" fmla="*/ 2714879 h 5722227"/>
              <a:gd name="connsiteX33" fmla="*/ 0 w 6229604"/>
              <a:gd name="connsiteY33" fmla="*/ 2193520 h 5722227"/>
              <a:gd name="connsiteX34" fmla="*/ 0 w 6229604"/>
              <a:gd name="connsiteY34" fmla="*/ 1500495 h 5722227"/>
              <a:gd name="connsiteX35" fmla="*/ 0 w 6229604"/>
              <a:gd name="connsiteY35" fmla="*/ 750248 h 5722227"/>
              <a:gd name="connsiteX36" fmla="*/ 0 w 6229604"/>
              <a:gd name="connsiteY36" fmla="*/ 0 h 572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229604" h="5722227" extrusionOk="0">
                <a:moveTo>
                  <a:pt x="0" y="0"/>
                </a:moveTo>
                <a:cubicBezTo>
                  <a:pt x="134765" y="733"/>
                  <a:pt x="359555" y="-15387"/>
                  <a:pt x="629882" y="0"/>
                </a:cubicBezTo>
                <a:cubicBezTo>
                  <a:pt x="900209" y="15387"/>
                  <a:pt x="965450" y="15937"/>
                  <a:pt x="1135172" y="0"/>
                </a:cubicBezTo>
                <a:cubicBezTo>
                  <a:pt x="1304894" y="-15937"/>
                  <a:pt x="1787212" y="10921"/>
                  <a:pt x="1951943" y="0"/>
                </a:cubicBezTo>
                <a:cubicBezTo>
                  <a:pt x="2116674" y="-10921"/>
                  <a:pt x="2378222" y="13313"/>
                  <a:pt x="2581825" y="0"/>
                </a:cubicBezTo>
                <a:cubicBezTo>
                  <a:pt x="2785428" y="-13313"/>
                  <a:pt x="2915218" y="19972"/>
                  <a:pt x="3211707" y="0"/>
                </a:cubicBezTo>
                <a:cubicBezTo>
                  <a:pt x="3508196" y="-19972"/>
                  <a:pt x="3832828" y="-34359"/>
                  <a:pt x="4028477" y="0"/>
                </a:cubicBezTo>
                <a:cubicBezTo>
                  <a:pt x="4224126" y="34359"/>
                  <a:pt x="4361257" y="4467"/>
                  <a:pt x="4596063" y="0"/>
                </a:cubicBezTo>
                <a:cubicBezTo>
                  <a:pt x="4830869" y="-4467"/>
                  <a:pt x="5091403" y="-7365"/>
                  <a:pt x="5412834" y="0"/>
                </a:cubicBezTo>
                <a:cubicBezTo>
                  <a:pt x="5734265" y="7365"/>
                  <a:pt x="6034988" y="-26786"/>
                  <a:pt x="6229604" y="0"/>
                </a:cubicBezTo>
                <a:cubicBezTo>
                  <a:pt x="6208296" y="256153"/>
                  <a:pt x="6219810" y="335049"/>
                  <a:pt x="6229604" y="635803"/>
                </a:cubicBezTo>
                <a:cubicBezTo>
                  <a:pt x="6239398" y="936557"/>
                  <a:pt x="6230184" y="1092448"/>
                  <a:pt x="6229604" y="1271606"/>
                </a:cubicBezTo>
                <a:cubicBezTo>
                  <a:pt x="6229024" y="1450764"/>
                  <a:pt x="6217841" y="1797531"/>
                  <a:pt x="6229604" y="1964631"/>
                </a:cubicBezTo>
                <a:cubicBezTo>
                  <a:pt x="6241367" y="2131731"/>
                  <a:pt x="6220367" y="2235822"/>
                  <a:pt x="6229604" y="2428767"/>
                </a:cubicBezTo>
                <a:cubicBezTo>
                  <a:pt x="6238841" y="2621712"/>
                  <a:pt x="6220929" y="2925917"/>
                  <a:pt x="6229604" y="3064570"/>
                </a:cubicBezTo>
                <a:cubicBezTo>
                  <a:pt x="6238279" y="3203223"/>
                  <a:pt x="6256755" y="3501958"/>
                  <a:pt x="6229604" y="3700373"/>
                </a:cubicBezTo>
                <a:cubicBezTo>
                  <a:pt x="6202453" y="3898788"/>
                  <a:pt x="6201714" y="4046823"/>
                  <a:pt x="6229604" y="4336176"/>
                </a:cubicBezTo>
                <a:cubicBezTo>
                  <a:pt x="6257494" y="4625529"/>
                  <a:pt x="6258821" y="4774033"/>
                  <a:pt x="6229604" y="5029202"/>
                </a:cubicBezTo>
                <a:cubicBezTo>
                  <a:pt x="6200387" y="5284371"/>
                  <a:pt x="6233334" y="5383875"/>
                  <a:pt x="6229604" y="5722227"/>
                </a:cubicBezTo>
                <a:cubicBezTo>
                  <a:pt x="6016393" y="5707881"/>
                  <a:pt x="5684528" y="5751176"/>
                  <a:pt x="5475130" y="5722227"/>
                </a:cubicBezTo>
                <a:cubicBezTo>
                  <a:pt x="5265732" y="5693278"/>
                  <a:pt x="5082862" y="5732690"/>
                  <a:pt x="4907544" y="5722227"/>
                </a:cubicBezTo>
                <a:cubicBezTo>
                  <a:pt x="4732226" y="5711764"/>
                  <a:pt x="4474837" y="5716289"/>
                  <a:pt x="4090773" y="5722227"/>
                </a:cubicBezTo>
                <a:cubicBezTo>
                  <a:pt x="3706709" y="5728165"/>
                  <a:pt x="3645902" y="5723973"/>
                  <a:pt x="3398595" y="5722227"/>
                </a:cubicBezTo>
                <a:cubicBezTo>
                  <a:pt x="3151288" y="5720481"/>
                  <a:pt x="3001606" y="5732695"/>
                  <a:pt x="2831009" y="5722227"/>
                </a:cubicBezTo>
                <a:cubicBezTo>
                  <a:pt x="2660412" y="5711759"/>
                  <a:pt x="2424161" y="5689878"/>
                  <a:pt x="2138831" y="5722227"/>
                </a:cubicBezTo>
                <a:cubicBezTo>
                  <a:pt x="1853501" y="5754576"/>
                  <a:pt x="1788223" y="5720540"/>
                  <a:pt x="1633541" y="5722227"/>
                </a:cubicBezTo>
                <a:cubicBezTo>
                  <a:pt x="1478859" y="5723915"/>
                  <a:pt x="1324151" y="5739059"/>
                  <a:pt x="1128251" y="5722227"/>
                </a:cubicBezTo>
                <a:cubicBezTo>
                  <a:pt x="932351" y="5705396"/>
                  <a:pt x="522340" y="5691488"/>
                  <a:pt x="0" y="5722227"/>
                </a:cubicBezTo>
                <a:cubicBezTo>
                  <a:pt x="-8445" y="5596771"/>
                  <a:pt x="-11215" y="5344833"/>
                  <a:pt x="0" y="5200869"/>
                </a:cubicBezTo>
                <a:cubicBezTo>
                  <a:pt x="11215" y="5056905"/>
                  <a:pt x="20310" y="4693766"/>
                  <a:pt x="0" y="4450621"/>
                </a:cubicBezTo>
                <a:cubicBezTo>
                  <a:pt x="-20310" y="4207476"/>
                  <a:pt x="817" y="4075053"/>
                  <a:pt x="0" y="3872040"/>
                </a:cubicBezTo>
                <a:cubicBezTo>
                  <a:pt x="-817" y="3669027"/>
                  <a:pt x="-21729" y="3595882"/>
                  <a:pt x="0" y="3407904"/>
                </a:cubicBezTo>
                <a:cubicBezTo>
                  <a:pt x="21729" y="3219926"/>
                  <a:pt x="-30605" y="3052469"/>
                  <a:pt x="0" y="2714879"/>
                </a:cubicBezTo>
                <a:cubicBezTo>
                  <a:pt x="30605" y="2377289"/>
                  <a:pt x="-16081" y="2430808"/>
                  <a:pt x="0" y="2193520"/>
                </a:cubicBezTo>
                <a:cubicBezTo>
                  <a:pt x="16081" y="1956232"/>
                  <a:pt x="18120" y="1817979"/>
                  <a:pt x="0" y="1500495"/>
                </a:cubicBezTo>
                <a:cubicBezTo>
                  <a:pt x="-18120" y="1183011"/>
                  <a:pt x="23969" y="972269"/>
                  <a:pt x="0" y="750248"/>
                </a:cubicBezTo>
                <a:cubicBezTo>
                  <a:pt x="-23969" y="528227"/>
                  <a:pt x="-3769" y="358360"/>
                  <a:pt x="0" y="0"/>
                </a:cubicBezTo>
                <a:close/>
              </a:path>
            </a:pathLst>
          </a:custGeom>
          <a:noFill/>
          <a:ln w="47625">
            <a:solidFill>
              <a:schemeClr val="bg1">
                <a:alpha val="75000"/>
              </a:schemeClr>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0433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4E3700-6FA9-1235-D04F-A7A82DF1DE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8282F5-409C-8471-344A-7F9FED184555}"/>
              </a:ext>
            </a:extLst>
          </p:cNvPr>
          <p:cNvSpPr>
            <a:spLocks noGrp="1"/>
          </p:cNvSpPr>
          <p:nvPr>
            <p:ph type="title"/>
          </p:nvPr>
        </p:nvSpPr>
        <p:spPr/>
        <p:txBody>
          <a:bodyPr/>
          <a:lstStyle/>
          <a:p>
            <a:r>
              <a:rPr lang="en-US" dirty="0"/>
              <a:t>EDA and Interactive Visual Analytics Methodology</a:t>
            </a:r>
            <a:endParaRPr lang="en-IN" dirty="0"/>
          </a:p>
        </p:txBody>
      </p:sp>
      <p:sp>
        <p:nvSpPr>
          <p:cNvPr id="6" name="Rectangle 3">
            <a:extLst>
              <a:ext uri="{FF2B5EF4-FFF2-40B4-BE49-F238E27FC236}">
                <a16:creationId xmlns:a16="http://schemas.microsoft.com/office/drawing/2014/main" id="{7CDF4C79-1E59-EF9A-13AD-76FA7AFB250E}"/>
              </a:ext>
            </a:extLst>
          </p:cNvPr>
          <p:cNvSpPr>
            <a:spLocks noGrp="1" noChangeArrowheads="1"/>
          </p:cNvSpPr>
          <p:nvPr>
            <p:ph idx="1"/>
          </p:nvPr>
        </p:nvSpPr>
        <p:spPr bwMode="auto">
          <a:xfrm>
            <a:off x="838200" y="1600637"/>
            <a:ext cx="11285077"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Visualization</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Create visual representations of data to identify patterns, trends, and anomalies.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Use various visualization tools (e.g., Matplotlib, Seaborn, Tableau) to produce graphs and charts.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Interactive Analysis</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Implement interactive visualizations (using tools like </a:t>
            </a:r>
            <a:r>
              <a:rPr kumimoji="0" lang="en-US" altLang="en-US" sz="1800" b="0" i="0" u="none" strike="noStrike" cap="none" normalizeH="0" baseline="0" dirty="0" err="1">
                <a:ln>
                  <a:noFill/>
                </a:ln>
                <a:solidFill>
                  <a:schemeClr val="tx1"/>
                </a:solidFill>
                <a:effectLst/>
                <a:latin typeface="Arial" panose="020B0604020202020204" pitchFamily="34" charset="0"/>
              </a:rPr>
              <a:t>Plotly</a:t>
            </a:r>
            <a:r>
              <a:rPr kumimoji="0" lang="en-US" altLang="en-US" sz="1800" b="0" i="0" u="none" strike="noStrike" cap="none" normalizeH="0" baseline="0" dirty="0">
                <a:ln>
                  <a:noFill/>
                </a:ln>
                <a:solidFill>
                  <a:schemeClr val="tx1"/>
                </a:solidFill>
                <a:effectLst/>
                <a:latin typeface="Arial" panose="020B0604020202020204" pitchFamily="34" charset="0"/>
              </a:rPr>
              <a:t>, D3.js, or Tableau) that allow users to explore the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data dynamically.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Enable filtering, zooming, and hovering capabilities to facilitate deeper insights.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Hypothesis Testing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Formulate and test hypotheses based on insights gained from EDA.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Utilize statistical tests to validate findings and assess the significance of relationships.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Documentation and Reporting</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Document findings, visualizations, and insights in a clear and concise manner.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Prepare reports or presentations to communicate results to stakeholders.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Iterate and Refine</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Based on feedback, revisit earlier steps to refine analysis or explore new questions.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Continuously improve visualizations and analytics based on user interaction and feedback.</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394641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F0F140-477C-02E0-26B3-B304B76D7E63}"/>
              </a:ext>
            </a:extLst>
          </p:cNvPr>
          <p:cNvSpPr>
            <a:spLocks noGrp="1"/>
          </p:cNvSpPr>
          <p:nvPr>
            <p:ph type="title"/>
          </p:nvPr>
        </p:nvSpPr>
        <p:spPr>
          <a:xfrm>
            <a:off x="761803" y="350196"/>
            <a:ext cx="4646904" cy="1624520"/>
          </a:xfrm>
        </p:spPr>
        <p:txBody>
          <a:bodyPr anchor="ctr">
            <a:normAutofit/>
          </a:bodyPr>
          <a:lstStyle/>
          <a:p>
            <a:r>
              <a:rPr lang="en-IN" sz="4000"/>
              <a:t>Predictive Analysis Methodology</a:t>
            </a:r>
          </a:p>
        </p:txBody>
      </p:sp>
      <p:sp>
        <p:nvSpPr>
          <p:cNvPr id="3" name="Content Placeholder 2">
            <a:extLst>
              <a:ext uri="{FF2B5EF4-FFF2-40B4-BE49-F238E27FC236}">
                <a16:creationId xmlns:a16="http://schemas.microsoft.com/office/drawing/2014/main" id="{F2192504-3DF9-B9DC-CA1A-0E00EC65C85A}"/>
              </a:ext>
            </a:extLst>
          </p:cNvPr>
          <p:cNvSpPr>
            <a:spLocks noGrp="1"/>
          </p:cNvSpPr>
          <p:nvPr>
            <p:ph idx="1"/>
          </p:nvPr>
        </p:nvSpPr>
        <p:spPr>
          <a:xfrm>
            <a:off x="761802" y="2743200"/>
            <a:ext cx="4646905" cy="3613149"/>
          </a:xfrm>
        </p:spPr>
        <p:txBody>
          <a:bodyPr anchor="ctr">
            <a:normAutofit/>
          </a:bodyPr>
          <a:lstStyle/>
          <a:p>
            <a:r>
              <a:rPr lang="en-US" sz="2000"/>
              <a:t>Predictive analysis involves using statistical techniques, machine learning, and data mining to analyze historical data and predict future outcomes. Here's a structured methodology for conducting predictive analysis:</a:t>
            </a:r>
            <a:endParaRPr lang="en-IN" sz="2000"/>
          </a:p>
        </p:txBody>
      </p:sp>
      <p:pic>
        <p:nvPicPr>
          <p:cNvPr id="5" name="Picture 4" descr="Desk with productivity items">
            <a:extLst>
              <a:ext uri="{FF2B5EF4-FFF2-40B4-BE49-F238E27FC236}">
                <a16:creationId xmlns:a16="http://schemas.microsoft.com/office/drawing/2014/main" id="{96EDFA09-B3E8-6216-A3EE-3D1FF3DD1044}"/>
              </a:ext>
            </a:extLst>
          </p:cNvPr>
          <p:cNvPicPr>
            <a:picLocks noChangeAspect="1"/>
          </p:cNvPicPr>
          <p:nvPr/>
        </p:nvPicPr>
        <p:blipFill>
          <a:blip r:embed="rId2"/>
          <a:srcRect l="28538" r="12149" b="-3"/>
          <a:stretch/>
        </p:blipFill>
        <p:spPr>
          <a:xfrm>
            <a:off x="6096000" y="1"/>
            <a:ext cx="6102825" cy="6858000"/>
          </a:xfrm>
          <a:prstGeom prst="rect">
            <a:avLst/>
          </a:prstGeom>
        </p:spPr>
      </p:pic>
    </p:spTree>
    <p:extLst>
      <p:ext uri="{BB962C8B-B14F-4D97-AF65-F5344CB8AC3E}">
        <p14:creationId xmlns:p14="http://schemas.microsoft.com/office/powerpoint/2010/main" val="35867559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54ECFE1F665174E80C616ABF0C24727" ma:contentTypeVersion="13" ma:contentTypeDescription="Create a new document." ma:contentTypeScope="" ma:versionID="e6fbd4654db1f41bf0683556dbb380c4">
  <xsd:schema xmlns:xsd="http://www.w3.org/2001/XMLSchema" xmlns:xs="http://www.w3.org/2001/XMLSchema" xmlns:p="http://schemas.microsoft.com/office/2006/metadata/properties" xmlns:ns3="dd7c1286-886e-416c-aecb-33158c01e7f2" xmlns:ns4="425eb424-50d0-433b-adec-3361131f6906" targetNamespace="http://schemas.microsoft.com/office/2006/metadata/properties" ma:root="true" ma:fieldsID="3789c1e9518b8903dcbff8439fa74ff3" ns3:_="" ns4:_="">
    <xsd:import namespace="dd7c1286-886e-416c-aecb-33158c01e7f2"/>
    <xsd:import namespace="425eb424-50d0-433b-adec-3361131f6906"/>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DateTaken" minOccurs="0"/>
                <xsd:element ref="ns3:MediaServiceSystemTags" minOccurs="0"/>
                <xsd:element ref="ns3:MediaServiceOCR" minOccurs="0"/>
                <xsd:element ref="ns3:MediaServiceGenerationTime" minOccurs="0"/>
                <xsd:element ref="ns3:MediaServiceEventHashCode" minOccurs="0"/>
                <xsd:element ref="ns3:_activity" minOccurs="0"/>
                <xsd:element ref="ns4:SharedWithUsers" minOccurs="0"/>
                <xsd:element ref="ns4:SharedWithDetails" minOccurs="0"/>
                <xsd:element ref="ns4:SharingHintHash"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7c1286-886e-416c-aecb-33158c01e7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SystemTags" ma:index="12" nillable="true" ma:displayName="MediaServiceSystemTags" ma:hidden="true" ma:internalName="MediaServiceSystemTags" ma:readOnly="true">
      <xsd:simpleType>
        <xsd:restriction base="dms:Note"/>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_activity" ma:index="16" nillable="true" ma:displayName="_activity" ma:hidden="true" ma:internalName="_activity">
      <xsd:simpleType>
        <xsd:restriction base="dms:Note"/>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25eb424-50d0-433b-adec-3361131f6906"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dd7c1286-886e-416c-aecb-33158c01e7f2" xsi:nil="true"/>
  </documentManagement>
</p:properties>
</file>

<file path=customXml/itemProps1.xml><?xml version="1.0" encoding="utf-8"?>
<ds:datastoreItem xmlns:ds="http://schemas.openxmlformats.org/officeDocument/2006/customXml" ds:itemID="{7EEBB935-B968-40A6-9B35-AECDF5E1EAD9}">
  <ds:schemaRefs>
    <ds:schemaRef ds:uri="http://schemas.microsoft.com/sharepoint/v3/contenttype/forms"/>
  </ds:schemaRefs>
</ds:datastoreItem>
</file>

<file path=customXml/itemProps2.xml><?xml version="1.0" encoding="utf-8"?>
<ds:datastoreItem xmlns:ds="http://schemas.openxmlformats.org/officeDocument/2006/customXml" ds:itemID="{8D6DF5AE-2DDA-43E9-9A4C-C6D73B1678B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7c1286-886e-416c-aecb-33158c01e7f2"/>
    <ds:schemaRef ds:uri="425eb424-50d0-433b-adec-3361131f690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793481-66A6-4463-B9D3-F26F9EE462C3}">
  <ds:schemaRefs>
    <ds:schemaRef ds:uri="http://purl.org/dc/elements/1.1/"/>
    <ds:schemaRef ds:uri="http://schemas.microsoft.com/office/2006/documentManagement/types"/>
    <ds:schemaRef ds:uri="http://purl.org/dc/terms/"/>
    <ds:schemaRef ds:uri="dd7c1286-886e-416c-aecb-33158c01e7f2"/>
    <ds:schemaRef ds:uri="http://purl.org/dc/dcmitype/"/>
    <ds:schemaRef ds:uri="http://schemas.microsoft.com/office/infopath/2007/PartnerControls"/>
    <ds:schemaRef ds:uri="425eb424-50d0-433b-adec-3361131f6906"/>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78</TotalTime>
  <Words>3591</Words>
  <Application>Microsoft Office PowerPoint</Application>
  <PresentationFormat>Widescreen</PresentationFormat>
  <Paragraphs>348</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Aptos</vt:lpstr>
      <vt:lpstr>Aptos Display</vt:lpstr>
      <vt:lpstr>Arial</vt:lpstr>
      <vt:lpstr>Times New Roman</vt:lpstr>
      <vt:lpstr>Office Theme</vt:lpstr>
      <vt:lpstr>Data Science</vt:lpstr>
      <vt:lpstr>Introduction </vt:lpstr>
      <vt:lpstr>Data Collection</vt:lpstr>
      <vt:lpstr>Data Wrangling</vt:lpstr>
      <vt:lpstr>Data Wrangling Methodology</vt:lpstr>
      <vt:lpstr>Data Wrangling Methodology</vt:lpstr>
      <vt:lpstr>EDA and Interactive Visual Analytics Methodology</vt:lpstr>
      <vt:lpstr>EDA and Interactive Visual Analytics Methodology</vt:lpstr>
      <vt:lpstr>Predictive Analysis Methodology</vt:lpstr>
      <vt:lpstr>Predictive Analysis Methodology</vt:lpstr>
      <vt:lpstr>Predictive Analysis Methodology</vt:lpstr>
      <vt:lpstr>Predictive Analysis Methodology</vt:lpstr>
      <vt:lpstr>EDA Methodology with Visualization Results</vt:lpstr>
      <vt:lpstr>EDA Methodology with Visualization Results</vt:lpstr>
      <vt:lpstr>EDA Methodology with Visualization Results</vt:lpstr>
      <vt:lpstr>EDA with SQL results</vt:lpstr>
      <vt:lpstr>EDA with SQL results</vt:lpstr>
      <vt:lpstr>EDA with SQL results</vt:lpstr>
      <vt:lpstr>EDA with SQL results</vt:lpstr>
      <vt:lpstr>Interactive map with Folium results</vt:lpstr>
      <vt:lpstr>Introduction to Folium</vt:lpstr>
      <vt:lpstr>Key Features of Folium</vt:lpstr>
      <vt:lpstr>Example Code and Output</vt:lpstr>
      <vt:lpstr>Plotly Dash Dashboard</vt:lpstr>
      <vt:lpstr>Dashboard Structure</vt:lpstr>
      <vt:lpstr>Dashboard Structure</vt:lpstr>
      <vt:lpstr>Dashboard Structure</vt:lpstr>
      <vt:lpstr>Dashboard Structure</vt:lpstr>
      <vt:lpstr>Dashboard Structure</vt:lpstr>
      <vt:lpstr>Example Code for a Basic Dash App</vt:lpstr>
      <vt:lpstr>Predictive analysis</vt:lpstr>
      <vt:lpstr>Predictive analysis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Prakash, Rakshitha</dc:creator>
  <cp:lastModifiedBy>Prakash, Rakshitha</cp:lastModifiedBy>
  <cp:revision>53</cp:revision>
  <dcterms:created xsi:type="dcterms:W3CDTF">2024-11-04T04:33:46Z</dcterms:created>
  <dcterms:modified xsi:type="dcterms:W3CDTF">2025-03-26T00:24:43Z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0x010100454ECFE1F665174E80C616ABF0C24727</vt:lpwstr>
  </property>
</Properties>
</file>

<file path=docProps/thumbnail.jpeg>
</file>